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Lst>
  <p:notesMasterIdLst>
    <p:notesMasterId r:id="rId48"/>
  </p:notesMasterIdLst>
  <p:handoutMasterIdLst>
    <p:handoutMasterId r:id="rId49"/>
  </p:handoutMasterIdLst>
  <p:sldIdLst>
    <p:sldId id="256" r:id="rId2"/>
    <p:sldId id="329" r:id="rId3"/>
    <p:sldId id="293" r:id="rId4"/>
    <p:sldId id="279" r:id="rId5"/>
    <p:sldId id="301" r:id="rId6"/>
    <p:sldId id="330" r:id="rId7"/>
    <p:sldId id="302" r:id="rId8"/>
    <p:sldId id="303" r:id="rId9"/>
    <p:sldId id="316" r:id="rId10"/>
    <p:sldId id="331" r:id="rId11"/>
    <p:sldId id="306" r:id="rId12"/>
    <p:sldId id="307" r:id="rId13"/>
    <p:sldId id="296" r:id="rId14"/>
    <p:sldId id="332" r:id="rId15"/>
    <p:sldId id="294" r:id="rId16"/>
    <p:sldId id="277" r:id="rId17"/>
    <p:sldId id="297" r:id="rId18"/>
    <p:sldId id="298" r:id="rId19"/>
    <p:sldId id="299" r:id="rId20"/>
    <p:sldId id="300" r:id="rId21"/>
    <p:sldId id="280" r:id="rId22"/>
    <p:sldId id="284" r:id="rId23"/>
    <p:sldId id="285" r:id="rId24"/>
    <p:sldId id="287" r:id="rId25"/>
    <p:sldId id="288" r:id="rId26"/>
    <p:sldId id="289" r:id="rId27"/>
    <p:sldId id="290" r:id="rId28"/>
    <p:sldId id="267" r:id="rId29"/>
    <p:sldId id="269" r:id="rId30"/>
    <p:sldId id="271" r:id="rId31"/>
    <p:sldId id="308" r:id="rId32"/>
    <p:sldId id="309" r:id="rId33"/>
    <p:sldId id="310" r:id="rId34"/>
    <p:sldId id="312" r:id="rId35"/>
    <p:sldId id="313" r:id="rId36"/>
    <p:sldId id="315" r:id="rId37"/>
    <p:sldId id="319" r:id="rId38"/>
    <p:sldId id="320" r:id="rId39"/>
    <p:sldId id="321" r:id="rId40"/>
    <p:sldId id="322" r:id="rId41"/>
    <p:sldId id="323" r:id="rId42"/>
    <p:sldId id="324" r:id="rId43"/>
    <p:sldId id="325" r:id="rId44"/>
    <p:sldId id="326" r:id="rId45"/>
    <p:sldId id="327" r:id="rId46"/>
    <p:sldId id="328" r:id="rId4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77975" autoAdjust="0"/>
  </p:normalViewPr>
  <p:slideViewPr>
    <p:cSldViewPr>
      <p:cViewPr varScale="1">
        <p:scale>
          <a:sx n="50" d="100"/>
          <a:sy n="50" d="100"/>
        </p:scale>
        <p:origin x="-102" y="-3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lIns="92153" tIns="46077" rIns="92153" bIns="46077" rtlCol="0"/>
          <a:lstStyle>
            <a:lvl1pPr algn="r">
              <a:defRPr sz="1200"/>
            </a:lvl1pPr>
          </a:lstStyle>
          <a:p>
            <a:fld id="{05CDC4A8-C28D-42DA-9117-3DEB7E07D7BC}" type="datetimeFigureOut">
              <a:rPr lang="en-US" smtClean="0"/>
              <a:pPr/>
              <a:t>12/14/2013</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15676375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6967"/>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3851098" y="0"/>
            <a:ext cx="2944958" cy="496967"/>
          </a:xfrm>
          <a:prstGeom prst="rect">
            <a:avLst/>
          </a:prstGeom>
        </p:spPr>
        <p:txBody>
          <a:bodyPr vert="horz" lIns="92153" tIns="46077" rIns="92153" bIns="46077" rtlCol="0"/>
          <a:lstStyle>
            <a:lvl1pPr algn="r">
              <a:defRPr sz="1200"/>
            </a:lvl1pPr>
          </a:lstStyle>
          <a:p>
            <a:fld id="{C419D2DB-80DB-4E21-9648-C78DCE1D4FDB}" type="datetimeFigureOut">
              <a:rPr lang="en-US" smtClean="0"/>
              <a:pPr/>
              <a:t>12/14/2013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679606" y="4715629"/>
            <a:ext cx="5438464" cy="4467939"/>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671"/>
            <a:ext cx="2944958" cy="496966"/>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3851098" y="9429671"/>
            <a:ext cx="2944958" cy="496966"/>
          </a:xfrm>
          <a:prstGeom prst="rect">
            <a:avLst/>
          </a:prstGeom>
        </p:spPr>
        <p:txBody>
          <a:bodyPr vert="horz" lIns="92153" tIns="46077" rIns="92153" bIns="46077" rtlCol="0" anchor="b"/>
          <a:lstStyle>
            <a:lvl1pPr algn="r">
              <a:defRPr sz="1200"/>
            </a:lvl1pPr>
          </a:lstStyle>
          <a:p>
            <a:fld id="{137C5EFD-B736-44E1-8B23-5BB78B9CEC17}" type="slidenum">
              <a:rPr lang="en-GB" smtClean="0"/>
              <a:pPr/>
              <a:t>‹#›</a:t>
            </a:fld>
            <a:endParaRPr lang="en-GB"/>
          </a:p>
        </p:txBody>
      </p:sp>
    </p:spTree>
    <p:extLst>
      <p:ext uri="{BB962C8B-B14F-4D97-AF65-F5344CB8AC3E}">
        <p14:creationId xmlns:p14="http://schemas.microsoft.com/office/powerpoint/2010/main" val="3919086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techterms.com/definition/row"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techterms.com/definition/column"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FBE5BC-ECBB-42E1-9884-EA68FB4D6263}" type="slidenum">
              <a:rPr lang="en-GB"/>
              <a:pPr fontAlgn="base">
                <a:spcBef>
                  <a:spcPct val="0"/>
                </a:spcBef>
                <a:spcAft>
                  <a:spcPct val="0"/>
                </a:spcAft>
              </a:pPr>
              <a:t>4</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FBE5BC-ECBB-42E1-9884-EA68FB4D6263}" type="slidenum">
              <a:rPr lang="en-GB"/>
              <a:pPr fontAlgn="base">
                <a:spcBef>
                  <a:spcPct val="0"/>
                </a:spcBef>
                <a:spcAft>
                  <a:spcPct val="0"/>
                </a:spcAft>
              </a:pPr>
              <a:t>41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FBE5BC-ECBB-42E1-9884-EA68FB4D6263}" type="slidenum">
              <a:rPr lang="en-GB"/>
              <a:pPr fontAlgn="base">
                <a:spcBef>
                  <a:spcPct val="0"/>
                </a:spcBef>
                <a:spcAft>
                  <a:spcPct val="0"/>
                </a:spcAft>
              </a:pPr>
              <a:t>5</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A table is a data structure that organizes information into </a:t>
            </a:r>
            <a:r>
              <a:rPr lang="en-GB" dirty="0" smtClean="0">
                <a:hlinkClick r:id="rId3" action="ppaction://hlinkfile"/>
              </a:rPr>
              <a:t>rows</a:t>
            </a:r>
            <a:r>
              <a:rPr lang="en-GB" dirty="0" smtClean="0"/>
              <a:t> and </a:t>
            </a:r>
            <a:r>
              <a:rPr lang="en-GB" dirty="0" smtClean="0">
                <a:hlinkClick r:id="rId4" action="ppaction://hlinkfile"/>
              </a:rPr>
              <a:t>columns</a:t>
            </a:r>
            <a:r>
              <a:rPr lang="en-GB" dirty="0" smtClean="0"/>
              <a:t>. A database table is similar in appearance to a </a:t>
            </a:r>
            <a:r>
              <a:rPr lang="en-GB" dirty="0" err="1" smtClean="0"/>
              <a:t>spreadsheet</a:t>
            </a:r>
            <a:r>
              <a:rPr lang="en-GB" dirty="0" smtClean="0"/>
              <a:t>.</a:t>
            </a:r>
          </a:p>
          <a:p>
            <a:pPr>
              <a:spcBef>
                <a:spcPct val="0"/>
              </a:spcBef>
            </a:pPr>
            <a:endParaRPr lang="en-GB" dirty="0" smtClean="0"/>
          </a:p>
          <a:p>
            <a:pPr>
              <a:spcBef>
                <a:spcPct val="0"/>
              </a:spcBef>
            </a:pPr>
            <a:r>
              <a:rPr lang="en-GB" dirty="0" smtClean="0"/>
              <a:t>Queries are the real workhorses in a database, and can perform many different functions. Their most common function is to retrieve specific data from the tables. The data you want to see is usually spread across several tables, and queries allow you to view it in a single datasheet. Also, since you usually don't want to see all the records at once, queries let you add criteria to "filter" the data down to just the records you want. Queries often serve as the record source for forms and reports.</a:t>
            </a:r>
          </a:p>
          <a:p>
            <a:pPr>
              <a:spcBef>
                <a:spcPct val="0"/>
              </a:spcBef>
            </a:pPr>
            <a:endParaRPr lang="en-GB" dirty="0" smtClean="0"/>
          </a:p>
          <a:p>
            <a:pPr>
              <a:spcBef>
                <a:spcPct val="0"/>
              </a:spcBef>
            </a:pPr>
            <a:r>
              <a:rPr lang="en-GB" dirty="0" smtClean="0"/>
              <a:t>Forms are sometimes referred to as "data entry screens." They are the interfaces you use to work with your data, and they often contain command buttons that perform various commands. </a:t>
            </a:r>
          </a:p>
          <a:p>
            <a:pPr>
              <a:spcBef>
                <a:spcPct val="0"/>
              </a:spcBef>
            </a:pPr>
            <a:endParaRPr lang="en-GB" dirty="0" smtClean="0"/>
          </a:p>
          <a:p>
            <a:pPr>
              <a:spcBef>
                <a:spcPct val="0"/>
              </a:spcBef>
            </a:pPr>
            <a:r>
              <a:rPr lang="en-GB" dirty="0" smtClean="0"/>
              <a:t>Reports are what you use to summarize and present data in the tables. A report usually answers a specific question, such as "How much money did we receive from each customer this year?" or "What cities are our customers located in?" Each report can be formatted to present the information in the most readable way possible.</a:t>
            </a:r>
          </a:p>
          <a:p>
            <a:pPr>
              <a:spcBef>
                <a:spcPct val="0"/>
              </a:spcBef>
            </a:pPr>
            <a:endParaRPr lang="en-GB" dirty="0"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FBE5BC-ECBB-42E1-9884-EA68FB4D6263}" type="slidenum">
              <a:rPr lang="en-GB"/>
              <a:pPr fontAlgn="base">
                <a:spcBef>
                  <a:spcPct val="0"/>
                </a:spcBef>
                <a:spcAft>
                  <a:spcPct val="0"/>
                </a:spcAft>
              </a:pPr>
              <a:t>7</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The </a:t>
            </a:r>
            <a:r>
              <a:rPr lang="en-GB" b="1" dirty="0" err="1" smtClean="0"/>
              <a:t>Leszynski</a:t>
            </a:r>
            <a:r>
              <a:rPr lang="en-GB" b="1" dirty="0" smtClean="0"/>
              <a:t>/Reddick Guidelines</a:t>
            </a:r>
            <a:r>
              <a:rPr lang="en-GB" dirty="0" smtClean="0"/>
              <a:t> for Access is the most commonly used naming convention for Access objects. These Guidelines as published in </a:t>
            </a:r>
            <a:r>
              <a:rPr lang="en-GB" dirty="0" err="1" smtClean="0"/>
              <a:t>SmartAccess</a:t>
            </a:r>
            <a:r>
              <a:rPr lang="en-GB" dirty="0" smtClean="0"/>
              <a:t>, suggest that all objects should have a descriptive tag, placed at the start of the object name</a:t>
            </a:r>
            <a:br>
              <a:rPr lang="en-GB" dirty="0" smtClean="0"/>
            </a:br>
            <a:r>
              <a:rPr lang="en-GB" dirty="0" smtClean="0"/>
              <a:t/>
            </a:r>
            <a:br>
              <a:rPr lang="en-GB" dirty="0" smtClean="0"/>
            </a:br>
            <a:r>
              <a:rPr lang="en-GB" dirty="0" smtClean="0"/>
              <a:t>Note: It is suggested that the choice of naming convention is not as important as making sure that you do implement 'A' naming </a:t>
            </a:r>
            <a:r>
              <a:rPr lang="en-GB" dirty="0" err="1" smtClean="0"/>
              <a:t>stragegy</a:t>
            </a:r>
            <a:r>
              <a:rPr lang="en-GB" dirty="0" smtClean="0"/>
              <a:t>. Which one is purely a personal preference</a:t>
            </a:r>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FBE5BC-ECBB-42E1-9884-EA68FB4D6263}" type="slidenum">
              <a:rPr lang="en-GB"/>
              <a:pPr fontAlgn="base">
                <a:spcBef>
                  <a:spcPct val="0"/>
                </a:spcBef>
                <a:spcAft>
                  <a:spcPct val="0"/>
                </a:spcAft>
              </a:pPr>
              <a:t>8</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fields within a database often require a specific type of data to be input. For example, a company's record for an employee may use a string data type for the employee's first and last name. The employee's date of hire would be stored in a date format, while his or her salary may be stored as an integer. By keeping the data types uniform across multiple records, database applications can easily search, sort, and compare fields in different records.</a:t>
            </a:r>
            <a:endParaRPr lang="en-GB" dirty="0"/>
          </a:p>
        </p:txBody>
      </p:sp>
      <p:sp>
        <p:nvSpPr>
          <p:cNvPr id="4" name="Slide Number Placeholder 3"/>
          <p:cNvSpPr>
            <a:spLocks noGrp="1"/>
          </p:cNvSpPr>
          <p:nvPr>
            <p:ph type="sldNum" sz="quarter" idx="10"/>
          </p:nvPr>
        </p:nvSpPr>
        <p:spPr/>
        <p:txBody>
          <a:bodyPr/>
          <a:lstStyle/>
          <a:p>
            <a:fld id="{137C5EFD-B736-44E1-8B23-5BB78B9CEC17}" type="slidenum">
              <a:rPr lang="en-GB" smtClean="0"/>
              <a:pPr/>
              <a:t>9</a:t>
            </a:fld>
            <a:endParaRPr lang="en-GB"/>
          </a:p>
        </p:txBody>
      </p:sp>
    </p:spTree>
    <p:extLst>
      <p:ext uri="{BB962C8B-B14F-4D97-AF65-F5344CB8AC3E}">
        <p14:creationId xmlns:p14="http://schemas.microsoft.com/office/powerpoint/2010/main" val="3579400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fields within a database often require a specific type of data to be input. For example, a company's record for an employee may use a string data type for the employee's first and last name. The employee's date of hire would be stored in a date format, while his or her salary may be stored as an integer. By keeping the data types uniform across multiple records, database applications can easily search, sort, and compare fields in different records.</a:t>
            </a:r>
            <a:endParaRPr lang="en-GB" dirty="0"/>
          </a:p>
        </p:txBody>
      </p:sp>
      <p:sp>
        <p:nvSpPr>
          <p:cNvPr id="4" name="Slide Number Placeholder 3"/>
          <p:cNvSpPr>
            <a:spLocks noGrp="1"/>
          </p:cNvSpPr>
          <p:nvPr>
            <p:ph type="sldNum" sz="quarter" idx="10"/>
          </p:nvPr>
        </p:nvSpPr>
        <p:spPr/>
        <p:txBody>
          <a:bodyPr/>
          <a:lstStyle/>
          <a:p>
            <a:fld id="{137C5EFD-B736-44E1-8B23-5BB78B9CEC17}" type="slidenum">
              <a:rPr lang="en-GB" smtClean="0"/>
              <a:pPr/>
              <a:t>10</a:t>
            </a:fld>
            <a:endParaRPr lang="en-GB"/>
          </a:p>
        </p:txBody>
      </p:sp>
    </p:spTree>
    <p:extLst>
      <p:ext uri="{BB962C8B-B14F-4D97-AF65-F5344CB8AC3E}">
        <p14:creationId xmlns:p14="http://schemas.microsoft.com/office/powerpoint/2010/main" val="3579400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FBE5BC-ECBB-42E1-9884-EA68FB4D6263}" type="slidenum">
              <a:rPr lang="en-GB"/>
              <a:pPr fontAlgn="base">
                <a:spcBef>
                  <a:spcPct val="0"/>
                </a:spcBef>
                <a:spcAft>
                  <a:spcPct val="0"/>
                </a:spcAft>
              </a:pPr>
              <a:t>11</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FBE5BC-ECBB-42E1-9884-EA68FB4D6263}" type="slidenum">
              <a:rPr lang="en-GB"/>
              <a:pPr fontAlgn="base">
                <a:spcBef>
                  <a:spcPct val="0"/>
                </a:spcBef>
                <a:spcAft>
                  <a:spcPct val="0"/>
                </a:spcAft>
              </a:pPr>
              <a:t>12</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FBE5BC-ECBB-42E1-9884-EA68FB4D6263}" type="slidenum">
              <a:rPr lang="en-GB"/>
              <a:pPr fontAlgn="base">
                <a:spcBef>
                  <a:spcPct val="0"/>
                </a:spcBef>
                <a:spcAft>
                  <a:spcPct val="0"/>
                </a:spcAft>
              </a:pPr>
              <a:t>20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slide" Target="../slides/slide2.xml"/><Relationship Id="rId7" Type="http://schemas.openxmlformats.org/officeDocument/2006/relationships/slide" Target="../slides/slide20.xml"/><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slide" Target="../slides/slide37.xml"/><Relationship Id="rId5" Type="http://schemas.openxmlformats.org/officeDocument/2006/relationships/slide" Target="../slides/slide13.xml"/><Relationship Id="rId4" Type="http://schemas.openxmlformats.org/officeDocument/2006/relationships/slide" Target="../slides/slide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 Target="../slides/slide2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 Target="../slides/slide20.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 Target="../slides/slide2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 Target="../slides/slide20.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Footer Placeholder 18"/>
          <p:cNvSpPr txBox="1">
            <a:spLocks/>
          </p:cNvSpPr>
          <p:nvPr userDrawn="1"/>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accent1">
                    <a:tint val="20000"/>
                  </a:schemeClr>
                </a:solidFill>
                <a:effectLst/>
                <a:uLnTx/>
                <a:uFillTx/>
                <a:latin typeface="Calibri" pitchFamily="34" charset="0"/>
                <a:ea typeface="+mn-ea"/>
                <a:cs typeface="Calibri" pitchFamily="34" charset="0"/>
              </a:rPr>
              <a:t>ICT Dept</a:t>
            </a: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pic>
        <p:nvPicPr>
          <p:cNvPr id="5" name="Picture 2" descr="http://www.cooperstc.com/index_htm_files/25897.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4" y="5632074"/>
            <a:ext cx="760108" cy="856123"/>
          </a:xfrm>
          <a:prstGeom prst="rect">
            <a:avLst/>
          </a:prstGeom>
          <a:noFill/>
          <a:extLst>
            <a:ext uri="{909E8E84-426E-40DD-AFC4-6F175D3DCCD1}">
              <a14:hiddenFill xmlns:a14="http://schemas.microsoft.com/office/drawing/2010/main">
                <a:solidFill>
                  <a:srgbClr val="FFFFFF"/>
                </a:solidFill>
              </a14:hiddenFill>
            </a:ext>
          </a:extLst>
        </p:spPr>
      </p:pic>
      <p:sp>
        <p:nvSpPr>
          <p:cNvPr id="6" name="Round Same Side Corner Rectangle 5">
            <a:hlinkClick r:id="rId3" action="ppaction://hlinksldjump"/>
          </p:cNvPr>
          <p:cNvSpPr/>
          <p:nvPr userDrawn="1"/>
        </p:nvSpPr>
        <p:spPr>
          <a:xfrm>
            <a:off x="0" y="0"/>
            <a:ext cx="899592" cy="28518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Scenario</a:t>
            </a:r>
            <a:endParaRPr lang="en-GB" sz="1400" b="1" dirty="0">
              <a:latin typeface="Calibri" pitchFamily="34" charset="0"/>
              <a:cs typeface="Calibri" pitchFamily="34" charset="0"/>
            </a:endParaRPr>
          </a:p>
        </p:txBody>
      </p:sp>
      <p:sp>
        <p:nvSpPr>
          <p:cNvPr id="8" name="Round Same Side Corner Rectangle 7">
            <a:hlinkClick r:id="rId4" action="ppaction://hlinksldjump"/>
          </p:cNvPr>
          <p:cNvSpPr/>
          <p:nvPr userDrawn="1"/>
        </p:nvSpPr>
        <p:spPr>
          <a:xfrm>
            <a:off x="899592"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LO1</a:t>
            </a:r>
            <a:endParaRPr lang="en-GB" sz="1400" b="1" dirty="0">
              <a:latin typeface="Calibri" pitchFamily="34" charset="0"/>
              <a:cs typeface="Calibri" pitchFamily="34" charset="0"/>
            </a:endParaRPr>
          </a:p>
        </p:txBody>
      </p:sp>
      <p:sp>
        <p:nvSpPr>
          <p:cNvPr id="9" name="Round Same Side Corner Rectangle 8">
            <a:hlinkClick r:id="rId5" action="ppaction://hlinksldjump"/>
          </p:cNvPr>
          <p:cNvSpPr/>
          <p:nvPr userDrawn="1"/>
        </p:nvSpPr>
        <p:spPr>
          <a:xfrm>
            <a:off x="1475656"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LO2</a:t>
            </a:r>
            <a:endParaRPr lang="en-GB" sz="1400" b="1" dirty="0">
              <a:latin typeface="Calibri" pitchFamily="34" charset="0"/>
              <a:cs typeface="Calibri" pitchFamily="34" charset="0"/>
            </a:endParaRPr>
          </a:p>
        </p:txBody>
      </p:sp>
      <p:sp>
        <p:nvSpPr>
          <p:cNvPr id="10" name="Round Same Side Corner Rectangle 9">
            <a:hlinkClick r:id="rId6" action="ppaction://hlinksldjump"/>
          </p:cNvPr>
          <p:cNvSpPr/>
          <p:nvPr userDrawn="1"/>
        </p:nvSpPr>
        <p:spPr>
          <a:xfrm>
            <a:off x="2051720"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LO3</a:t>
            </a:r>
            <a:endParaRPr lang="en-GB" sz="1400" b="1" dirty="0">
              <a:latin typeface="Calibri" pitchFamily="34" charset="0"/>
              <a:cs typeface="Calibri" pitchFamily="34" charset="0"/>
            </a:endParaRPr>
          </a:p>
        </p:txBody>
      </p:sp>
      <p:pic>
        <p:nvPicPr>
          <p:cNvPr id="12" name="Picture 11" descr="right.gif">
            <a:hlinkClick r:id="rId7" action="ppaction://hlinksldjump"/>
          </p:cNvPr>
          <p:cNvPicPr>
            <a:picLocks noChangeAspect="1"/>
          </p:cNvPicPr>
          <p:nvPr userDrawn="1"/>
        </p:nvPicPr>
        <p:blipFill>
          <a:blip r:embed="rId8"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dirty="0" smtClean="0"/>
              <a:t>Click to edit Master title style</a:t>
            </a:r>
            <a:endParaRPr kumimoji="0" lang="en-US" dirty="0"/>
          </a:p>
        </p:txBody>
      </p:sp>
      <p:pic>
        <p:nvPicPr>
          <p:cNvPr id="5" name="Picture 4" descr="right.gif">
            <a:hlinkClick r:id="rId2" action="ppaction://hlinksldjump"/>
          </p:cNvPr>
          <p:cNvPicPr>
            <a:picLocks noChangeAspect="1"/>
          </p:cNvPicPr>
          <p:nvPr userDrawn="1"/>
        </p:nvPicPr>
        <p:blipFill>
          <a:blip r:embed="rId3"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rId2" action="ppaction://hlinksldjump"/>
          </p:cNvPr>
          <p:cNvPicPr>
            <a:picLocks noChangeAspect="1"/>
          </p:cNvPicPr>
          <p:nvPr userDrawn="1"/>
        </p:nvPicPr>
        <p:blipFill>
          <a:blip r:embed="rId3"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rId2" action="ppaction://hlinksldjump"/>
          </p:cNvPr>
          <p:cNvPicPr>
            <a:picLocks noChangeAspect="1"/>
          </p:cNvPicPr>
          <p:nvPr userDrawn="1"/>
        </p:nvPicPr>
        <p:blipFill>
          <a:blip r:embed="rId3"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dirty="0"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5" name="Picture 4" descr="right.gif">
            <a:hlinkClick r:id="rId2" action="ppaction://hlinksldjump"/>
          </p:cNvPr>
          <p:cNvPicPr>
            <a:picLocks noChangeAspect="1"/>
          </p:cNvPicPr>
          <p:nvPr userDrawn="1"/>
        </p:nvPicPr>
        <p:blipFill>
          <a:blip r:embed="rId3"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8.gif"/><Relationship Id="rId1" Type="http://schemas.openxmlformats.org/officeDocument/2006/relationships/slideLayout" Target="../slideLayouts/slideLayout2.xml"/><Relationship Id="rId6" Type="http://schemas.openxmlformats.org/officeDocument/2006/relationships/slide" Target="slide37.xml"/><Relationship Id="rId5" Type="http://schemas.openxmlformats.org/officeDocument/2006/relationships/slide" Target="slide13.xml"/><Relationship Id="rId4" Type="http://schemas.openxmlformats.org/officeDocument/2006/relationships/slide" Target="slide3.xml"/></Relationships>
</file>

<file path=ppt/slides/_rels/slide1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slide" Target="slide29.xml"/><Relationship Id="rId13" Type="http://schemas.openxmlformats.org/officeDocument/2006/relationships/slide" Target="slide34.xml"/><Relationship Id="rId3" Type="http://schemas.openxmlformats.org/officeDocument/2006/relationships/slide" Target="slide21.xml"/><Relationship Id="rId7" Type="http://schemas.openxmlformats.org/officeDocument/2006/relationships/slide" Target="slide28.xml"/><Relationship Id="rId12" Type="http://schemas.openxmlformats.org/officeDocument/2006/relationships/slide" Target="slide3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slide" Target="slide24.xml"/><Relationship Id="rId11" Type="http://schemas.openxmlformats.org/officeDocument/2006/relationships/slide" Target="slide32.xml"/><Relationship Id="rId5" Type="http://schemas.openxmlformats.org/officeDocument/2006/relationships/slide" Target="slide23.xml"/><Relationship Id="rId15" Type="http://schemas.openxmlformats.org/officeDocument/2006/relationships/slide" Target="slide36.xml"/><Relationship Id="rId10" Type="http://schemas.openxmlformats.org/officeDocument/2006/relationships/slide" Target="slide31.xml"/><Relationship Id="rId4" Type="http://schemas.openxmlformats.org/officeDocument/2006/relationships/slide" Target="slide22.xml"/><Relationship Id="rId9" Type="http://schemas.openxmlformats.org/officeDocument/2006/relationships/slide" Target="slide30.xml"/><Relationship Id="rId14" Type="http://schemas.openxmlformats.org/officeDocument/2006/relationships/slide" Target="slide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25.xml"/><Relationship Id="rId1" Type="http://schemas.openxmlformats.org/officeDocument/2006/relationships/slideLayout" Target="../slideLayouts/slideLayout2.xml"/><Relationship Id="rId4" Type="http://schemas.openxmlformats.org/officeDocument/2006/relationships/slide" Target="slide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21.xml"/><Relationship Id="rId7" Type="http://schemas.openxmlformats.org/officeDocument/2006/relationships/slide" Target="slide28.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slide" Target="slide24.xml"/><Relationship Id="rId5" Type="http://schemas.openxmlformats.org/officeDocument/2006/relationships/slide" Target="slide23.xml"/><Relationship Id="rId10" Type="http://schemas.openxmlformats.org/officeDocument/2006/relationships/slide" Target="slide13.xml"/><Relationship Id="rId4" Type="http://schemas.openxmlformats.org/officeDocument/2006/relationships/slide" Target="slide5.xml"/><Relationship Id="rId9" Type="http://schemas.openxmlformats.org/officeDocument/2006/relationships/slide" Target="slide30.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gif"/><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archsqlserver.techtarget.com/definition/informatio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techterms.com/definition/row"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techterms.com/definition/column"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100144"/>
          </a:xfrm>
        </p:spPr>
        <p:txBody>
          <a:bodyPr>
            <a:noAutofit/>
          </a:bodyPr>
          <a:lstStyle/>
          <a:p>
            <a:pPr algn="ctr"/>
            <a:r>
              <a:rPr lang="en-GB" b="1" dirty="0" smtClean="0"/>
              <a:t>Unit 23 - Database Design</a:t>
            </a:r>
            <a:endParaRPr lang="en-US" b="1" dirty="0"/>
          </a:p>
        </p:txBody>
      </p:sp>
      <p:sp>
        <p:nvSpPr>
          <p:cNvPr id="3" name="Subtitle 2"/>
          <p:cNvSpPr>
            <a:spLocks noGrp="1"/>
          </p:cNvSpPr>
          <p:nvPr>
            <p:ph type="subTitle" idx="1"/>
          </p:nvPr>
        </p:nvSpPr>
        <p:spPr>
          <a:xfrm>
            <a:off x="971600" y="5670368"/>
            <a:ext cx="8000936" cy="1143008"/>
          </a:xfrm>
        </p:spPr>
        <p:txBody>
          <a:bodyPr>
            <a:normAutofit fontScale="92500" lnSpcReduction="20000"/>
          </a:bodyPr>
          <a:lstStyle/>
          <a:p>
            <a:pPr algn="ctr"/>
            <a:r>
              <a:rPr lang="en-GB" sz="2400" dirty="0" smtClean="0"/>
              <a:t>Cambridge TEC - Level 3</a:t>
            </a:r>
          </a:p>
          <a:p>
            <a:pPr algn="ctr"/>
            <a:r>
              <a:rPr lang="en-GB" sz="2400" dirty="0" smtClean="0"/>
              <a:t>Certificate/Diploma</a:t>
            </a:r>
          </a:p>
          <a:p>
            <a:pPr algn="ctr"/>
            <a:r>
              <a:rPr lang="en-GB" sz="2400" dirty="0" smtClean="0"/>
              <a:t>IT</a:t>
            </a:r>
            <a:endParaRPr lang="en-US" sz="2400" dirty="0"/>
          </a:p>
        </p:txBody>
      </p:sp>
      <p:pic>
        <p:nvPicPr>
          <p:cNvPr id="1026" name="Picture 2"/>
          <p:cNvPicPr>
            <a:picLocks noChangeAspect="1" noChangeArrowheads="1"/>
          </p:cNvPicPr>
          <p:nvPr/>
        </p:nvPicPr>
        <p:blipFill>
          <a:blip r:embed="rId2" cstate="print"/>
          <a:srcRect/>
          <a:stretch>
            <a:fillRect/>
          </a:stretch>
        </p:blipFill>
        <p:spPr bwMode="auto">
          <a:xfrm>
            <a:off x="1500166" y="1357298"/>
            <a:ext cx="5643602" cy="35272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42844" y="1167518"/>
            <a:ext cx="8858312" cy="5357826"/>
          </a:xfrm>
        </p:spPr>
        <p:txBody>
          <a:bodyPr>
            <a:normAutofit/>
          </a:bodyPr>
          <a:lstStyle/>
          <a:p>
            <a:pPr>
              <a:buNone/>
            </a:pPr>
            <a:r>
              <a:rPr lang="en-GB" sz="2400" b="1" dirty="0" smtClean="0"/>
              <a:t>Primary Key</a:t>
            </a:r>
          </a:p>
          <a:p>
            <a:pPr>
              <a:buNone/>
            </a:pPr>
            <a:r>
              <a:rPr lang="en-GB" sz="2000" dirty="0"/>
              <a:t>A </a:t>
            </a:r>
            <a:r>
              <a:rPr lang="en-GB" sz="2000" i="1" dirty="0"/>
              <a:t>primary key</a:t>
            </a:r>
            <a:r>
              <a:rPr lang="en-GB" sz="2000" dirty="0"/>
              <a:t> is a column or group of columns that uniquely identify a row. </a:t>
            </a:r>
            <a:r>
              <a:rPr lang="en-GB" sz="2000" dirty="0" smtClean="0"/>
              <a:t>Every table </a:t>
            </a:r>
            <a:r>
              <a:rPr lang="en-GB" sz="2000" dirty="0"/>
              <a:t>should have a primary key.</a:t>
            </a:r>
          </a:p>
          <a:p>
            <a:pPr>
              <a:buNone/>
            </a:pPr>
            <a:r>
              <a:rPr lang="en-GB" sz="2400" b="1" dirty="0" smtClean="0"/>
              <a:t>Foreign </a:t>
            </a:r>
            <a:r>
              <a:rPr lang="en-GB" sz="2400" b="1" dirty="0"/>
              <a:t>Key</a:t>
            </a:r>
          </a:p>
          <a:p>
            <a:pPr>
              <a:buNone/>
            </a:pPr>
            <a:r>
              <a:rPr lang="en-GB" sz="2000" dirty="0"/>
              <a:t>A </a:t>
            </a:r>
            <a:r>
              <a:rPr lang="en-GB" sz="2000" i="1" dirty="0"/>
              <a:t>foreign key</a:t>
            </a:r>
            <a:r>
              <a:rPr lang="en-GB" sz="2000" dirty="0"/>
              <a:t> is a column or set of columns in one table whose values </a:t>
            </a:r>
            <a:r>
              <a:rPr lang="en-GB" sz="2000" i="1" dirty="0"/>
              <a:t>must</a:t>
            </a:r>
            <a:r>
              <a:rPr lang="en-GB" sz="2000" dirty="0"/>
              <a:t> have matching values in the primary key of another </a:t>
            </a:r>
            <a:r>
              <a:rPr lang="en-GB" sz="2000" dirty="0" smtClean="0"/>
              <a:t>table</a:t>
            </a:r>
            <a:r>
              <a:rPr lang="en-GB" sz="2000" dirty="0"/>
              <a:t>. A foreign key is said to </a:t>
            </a:r>
            <a:r>
              <a:rPr lang="en-GB" sz="2000" i="1" dirty="0"/>
              <a:t>reference</a:t>
            </a:r>
            <a:r>
              <a:rPr lang="en-GB" sz="2000" dirty="0"/>
              <a:t> its primary key. Foreign keys are a mechanism for maintaining data integrity.</a:t>
            </a:r>
            <a:endParaRPr lang="en-GB" sz="2000" dirty="0" smtClean="0"/>
          </a:p>
          <a:p>
            <a:pPr lvl="1">
              <a:lnSpc>
                <a:spcPct val="90000"/>
              </a:lnSpc>
            </a:pPr>
            <a:endParaRPr lang="en-GB" sz="2000" dirty="0" smtClean="0"/>
          </a:p>
          <a:p>
            <a:pPr marL="393192" lvl="1" indent="0">
              <a:lnSpc>
                <a:spcPct val="90000"/>
              </a:lnSpc>
              <a:buNone/>
            </a:pPr>
            <a:r>
              <a:rPr lang="en-GB" sz="2000" b="1" i="1" dirty="0" smtClean="0"/>
              <a:t>Task 5 (P1.5)</a:t>
            </a:r>
            <a:r>
              <a:rPr lang="en-GB" sz="2000" dirty="0" smtClean="0"/>
              <a:t> – What are Primary Keys and Foreign Keys? Give examples.</a:t>
            </a:r>
          </a:p>
          <a:p>
            <a:pPr marL="393192" lvl="1" indent="0">
              <a:lnSpc>
                <a:spcPct val="90000"/>
              </a:lnSpc>
              <a:buNone/>
            </a:pPr>
            <a:r>
              <a:rPr lang="en-GB" sz="2000" dirty="0" smtClean="0"/>
              <a:t> </a:t>
            </a:r>
          </a:p>
        </p:txBody>
      </p:sp>
      <p:sp>
        <p:nvSpPr>
          <p:cNvPr id="11266" name="Rectangle 2"/>
          <p:cNvSpPr>
            <a:spLocks noGrp="1" noChangeArrowheads="1"/>
          </p:cNvSpPr>
          <p:nvPr>
            <p:ph type="title"/>
          </p:nvPr>
        </p:nvSpPr>
        <p:spPr>
          <a:xfrm>
            <a:off x="205680" y="362484"/>
            <a:ext cx="8686800" cy="762260"/>
          </a:xfrm>
        </p:spPr>
        <p:txBody>
          <a:bodyPr>
            <a:normAutofit/>
          </a:bodyPr>
          <a:lstStyle/>
          <a:p>
            <a:r>
              <a:rPr lang="en-GB" sz="4000" dirty="0"/>
              <a:t>4 </a:t>
            </a:r>
            <a:r>
              <a:rPr lang="en-GB" sz="4000" dirty="0" smtClean="0"/>
              <a:t>– Primary &amp; Foreign Keys</a:t>
            </a:r>
            <a:endParaRPr lang="en-GB" sz="4000" b="1" dirty="0"/>
          </a:p>
        </p:txBody>
      </p:sp>
    </p:spTree>
    <p:extLst>
      <p:ext uri="{BB962C8B-B14F-4D97-AF65-F5344CB8AC3E}">
        <p14:creationId xmlns:p14="http://schemas.microsoft.com/office/powerpoint/2010/main" val="16774990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05680" y="404664"/>
            <a:ext cx="8686800" cy="713240"/>
          </a:xfrm>
        </p:spPr>
        <p:txBody>
          <a:bodyPr>
            <a:normAutofit/>
          </a:bodyPr>
          <a:lstStyle/>
          <a:p>
            <a:r>
              <a:rPr lang="en-GB" sz="4000" b="1" dirty="0" smtClean="0"/>
              <a:t> 6 - Relationships</a:t>
            </a:r>
          </a:p>
        </p:txBody>
      </p:sp>
      <p:sp>
        <p:nvSpPr>
          <p:cNvPr id="5" name="Content Placeholder 2"/>
          <p:cNvSpPr txBox="1">
            <a:spLocks/>
          </p:cNvSpPr>
          <p:nvPr/>
        </p:nvSpPr>
        <p:spPr bwMode="auto">
          <a:xfrm>
            <a:off x="494314" y="1118474"/>
            <a:ext cx="8398166" cy="5550886"/>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noAutofit/>
          </a:bodyPr>
          <a:lstStyle/>
          <a:p>
            <a:r>
              <a:rPr lang="en-US" dirty="0">
                <a:latin typeface="Calibri" pitchFamily="34" charset="0"/>
                <a:cs typeface="Calibri" pitchFamily="34" charset="0"/>
              </a:rPr>
              <a:t>In a relational database, relationships enable you to prevent redundant data</a:t>
            </a:r>
            <a:r>
              <a:rPr lang="en-US" dirty="0" smtClean="0">
                <a:latin typeface="Calibri" pitchFamily="34" charset="0"/>
                <a:cs typeface="Calibri" pitchFamily="34" charset="0"/>
              </a:rPr>
              <a:t>.</a:t>
            </a:r>
          </a:p>
          <a:p>
            <a:r>
              <a:rPr lang="en-US" dirty="0">
                <a:latin typeface="Calibri" pitchFamily="34" charset="0"/>
                <a:cs typeface="Calibri" pitchFamily="34" charset="0"/>
              </a:rPr>
              <a:t>To make sure that you data stays synchronized, you can enforce referential integrity between </a:t>
            </a:r>
            <a:r>
              <a:rPr lang="en-US" dirty="0" smtClean="0">
                <a:latin typeface="Calibri" pitchFamily="34" charset="0"/>
                <a:cs typeface="Calibri" pitchFamily="34" charset="0"/>
              </a:rPr>
              <a:t>tables.</a:t>
            </a:r>
          </a:p>
          <a:p>
            <a:endParaRPr lang="en-US" sz="1400" dirty="0">
              <a:latin typeface="Calibri" pitchFamily="34" charset="0"/>
              <a:cs typeface="Calibri" pitchFamily="34" charset="0"/>
            </a:endParaRPr>
          </a:p>
          <a:p>
            <a:r>
              <a:rPr lang="en-US" sz="2000" b="1" dirty="0">
                <a:latin typeface="Calibri" pitchFamily="34" charset="0"/>
                <a:cs typeface="Calibri" pitchFamily="34" charset="0"/>
              </a:rPr>
              <a:t>One-to-many relationships</a:t>
            </a:r>
          </a:p>
          <a:p>
            <a:r>
              <a:rPr lang="en-US" dirty="0">
                <a:latin typeface="Calibri" pitchFamily="34" charset="0"/>
                <a:cs typeface="Calibri" pitchFamily="34" charset="0"/>
              </a:rPr>
              <a:t>A one-to-many relationship is the most common kind of relationship. In this kind of relationship, a row in table A can have many matching rows in table B. But a row in table B can have only one matching row in table A</a:t>
            </a:r>
            <a:r>
              <a:rPr lang="en-US" dirty="0" smtClean="0">
                <a:latin typeface="Calibri" pitchFamily="34" charset="0"/>
                <a:cs typeface="Calibri" pitchFamily="34" charset="0"/>
              </a:rPr>
              <a:t>.</a:t>
            </a:r>
          </a:p>
          <a:p>
            <a:endParaRPr lang="en-US" sz="1200" dirty="0">
              <a:latin typeface="Calibri" pitchFamily="34" charset="0"/>
              <a:cs typeface="Calibri" pitchFamily="34" charset="0"/>
            </a:endParaRPr>
          </a:p>
          <a:p>
            <a:r>
              <a:rPr lang="en-US" sz="2000" b="1" dirty="0">
                <a:latin typeface="Calibri" pitchFamily="34" charset="0"/>
                <a:cs typeface="Calibri" pitchFamily="34" charset="0"/>
              </a:rPr>
              <a:t>One-to-one relationships</a:t>
            </a:r>
          </a:p>
          <a:p>
            <a:r>
              <a:rPr lang="en-US" dirty="0">
                <a:latin typeface="Calibri" pitchFamily="34" charset="0"/>
                <a:cs typeface="Calibri" pitchFamily="34" charset="0"/>
              </a:rPr>
              <a:t>In a one-to-one relationship, a row in table A can have no more than one matching row in table B, and vice </a:t>
            </a:r>
            <a:r>
              <a:rPr lang="en-US" dirty="0" smtClean="0">
                <a:latin typeface="Calibri" pitchFamily="34" charset="0"/>
                <a:cs typeface="Calibri" pitchFamily="34" charset="0"/>
              </a:rPr>
              <a:t>versa. This </a:t>
            </a:r>
            <a:r>
              <a:rPr lang="en-US" dirty="0">
                <a:latin typeface="Calibri" pitchFamily="34" charset="0"/>
                <a:cs typeface="Calibri" pitchFamily="34" charset="0"/>
              </a:rPr>
              <a:t>kind of relationship is not </a:t>
            </a:r>
            <a:r>
              <a:rPr lang="en-US" dirty="0" smtClean="0">
                <a:latin typeface="Calibri" pitchFamily="34" charset="0"/>
                <a:cs typeface="Calibri" pitchFamily="34" charset="0"/>
              </a:rPr>
              <a:t>common.</a:t>
            </a:r>
          </a:p>
          <a:p>
            <a:endParaRPr lang="en-US" sz="1400" dirty="0">
              <a:latin typeface="Calibri" pitchFamily="34" charset="0"/>
              <a:cs typeface="Calibri" pitchFamily="34" charset="0"/>
            </a:endParaRPr>
          </a:p>
          <a:p>
            <a:r>
              <a:rPr lang="en-US" sz="2000" b="1" dirty="0">
                <a:latin typeface="Calibri" pitchFamily="34" charset="0"/>
                <a:cs typeface="Calibri" pitchFamily="34" charset="0"/>
              </a:rPr>
              <a:t>Many-to-many relationships</a:t>
            </a:r>
          </a:p>
          <a:p>
            <a:r>
              <a:rPr lang="en-US" dirty="0">
                <a:latin typeface="Calibri" pitchFamily="34" charset="0"/>
                <a:cs typeface="Calibri" pitchFamily="34" charset="0"/>
              </a:rPr>
              <a:t>In a many-to-many relationship, a row in table A can have many matching rows in table B, and vice versa. You create such a relationship by defining a third table that is called a junction table</a:t>
            </a:r>
            <a:r>
              <a:rPr lang="en-US" dirty="0" smtClean="0">
                <a:latin typeface="Calibri" pitchFamily="34" charset="0"/>
                <a:cs typeface="Calibri" pitchFamily="34" charset="0"/>
              </a:rPr>
              <a:t>.</a:t>
            </a:r>
          </a:p>
          <a:p>
            <a:endParaRPr lang="en-US" dirty="0">
              <a:latin typeface="Calibri" pitchFamily="34" charset="0"/>
              <a:cs typeface="Calibri" pitchFamily="34" charset="0"/>
            </a:endParaRPr>
          </a:p>
          <a:p>
            <a:pPr marL="0" lvl="1"/>
            <a:r>
              <a:rPr lang="en-GB" sz="2000" b="1" i="1" dirty="0">
                <a:latin typeface="Calibri" pitchFamily="34" charset="0"/>
                <a:cs typeface="Calibri" pitchFamily="34" charset="0"/>
              </a:rPr>
              <a:t>Task </a:t>
            </a:r>
            <a:r>
              <a:rPr lang="en-GB" sz="2000" b="1" i="1" dirty="0" smtClean="0">
                <a:latin typeface="Calibri" pitchFamily="34" charset="0"/>
                <a:cs typeface="Calibri" pitchFamily="34" charset="0"/>
              </a:rPr>
              <a:t>6 </a:t>
            </a:r>
            <a:r>
              <a:rPr lang="en-GB" sz="2000" b="1" i="1" dirty="0">
                <a:latin typeface="Calibri" pitchFamily="34" charset="0"/>
                <a:cs typeface="Calibri" pitchFamily="34" charset="0"/>
              </a:rPr>
              <a:t>(</a:t>
            </a:r>
            <a:r>
              <a:rPr lang="en-GB" sz="2000" b="1" i="1" dirty="0" smtClean="0">
                <a:latin typeface="Calibri" pitchFamily="34" charset="0"/>
                <a:cs typeface="Calibri" pitchFamily="34" charset="0"/>
              </a:rPr>
              <a:t>P1.6)</a:t>
            </a:r>
            <a:r>
              <a:rPr lang="en-GB" sz="2000" dirty="0" smtClean="0">
                <a:latin typeface="Calibri" pitchFamily="34" charset="0"/>
                <a:cs typeface="Calibri" pitchFamily="34" charset="0"/>
              </a:rPr>
              <a:t> </a:t>
            </a:r>
            <a:r>
              <a:rPr lang="en-GB" sz="2000" dirty="0">
                <a:latin typeface="Calibri" pitchFamily="34" charset="0"/>
                <a:cs typeface="Calibri" pitchFamily="34" charset="0"/>
              </a:rPr>
              <a:t>– What are </a:t>
            </a:r>
            <a:r>
              <a:rPr lang="en-GB" sz="2000" dirty="0" smtClean="0">
                <a:latin typeface="Calibri" pitchFamily="34" charset="0"/>
                <a:cs typeface="Calibri" pitchFamily="34" charset="0"/>
              </a:rPr>
              <a:t>the differing database relationships? </a:t>
            </a:r>
            <a:r>
              <a:rPr lang="en-GB" sz="2000" dirty="0">
                <a:latin typeface="Calibri" pitchFamily="34" charset="0"/>
                <a:cs typeface="Calibri" pitchFamily="34" charset="0"/>
              </a:rPr>
              <a:t>Give examples.</a:t>
            </a:r>
          </a:p>
          <a:p>
            <a:endParaRPr lang="en-US" dirty="0">
              <a:latin typeface="Calibri" pitchFamily="34" charset="0"/>
              <a:cs typeface="Calibri" pitchFamily="34" charset="0"/>
            </a:endParaRPr>
          </a:p>
        </p:txBody>
      </p:sp>
    </p:spTree>
    <p:extLst>
      <p:ext uri="{BB962C8B-B14F-4D97-AF65-F5344CB8AC3E}">
        <p14:creationId xmlns:p14="http://schemas.microsoft.com/office/powerpoint/2010/main" val="28145343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51520" y="404664"/>
            <a:ext cx="8686800" cy="740600"/>
          </a:xfrm>
        </p:spPr>
        <p:txBody>
          <a:bodyPr>
            <a:normAutofit/>
          </a:bodyPr>
          <a:lstStyle/>
          <a:p>
            <a:r>
              <a:rPr lang="en-GB" sz="4000" b="1" dirty="0" smtClean="0"/>
              <a:t> 6 - Field Properties</a:t>
            </a:r>
          </a:p>
        </p:txBody>
      </p:sp>
      <p:sp>
        <p:nvSpPr>
          <p:cNvPr id="5" name="Content Placeholder 2"/>
          <p:cNvSpPr txBox="1">
            <a:spLocks/>
          </p:cNvSpPr>
          <p:nvPr/>
        </p:nvSpPr>
        <p:spPr bwMode="auto">
          <a:xfrm>
            <a:off x="251520" y="1073826"/>
            <a:ext cx="8712968" cy="5595534"/>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noAutofit/>
          </a:bodyPr>
          <a:lstStyle/>
          <a:p>
            <a:pPr marL="0" lvl="1" indent="-57150">
              <a:buClr>
                <a:schemeClr val="accent1"/>
              </a:buClr>
              <a:buSzPct val="70000"/>
              <a:defRPr/>
            </a:pPr>
            <a:r>
              <a:rPr lang="en-GB" dirty="0" smtClean="0">
                <a:latin typeface="Calibri" pitchFamily="34" charset="0"/>
                <a:cs typeface="Calibri" pitchFamily="34" charset="0"/>
              </a:rPr>
              <a:t>Every field in a table has properties. These properties define the field's characteristics and behaviour. The most important property for a field is its data type.</a:t>
            </a:r>
          </a:p>
          <a:p>
            <a:pPr marL="0" lvl="1" indent="-57150">
              <a:buClr>
                <a:schemeClr val="accent1"/>
              </a:buClr>
              <a:buSzPct val="70000"/>
              <a:defRPr/>
            </a:pPr>
            <a:endParaRPr lang="en-GB" sz="2000" b="1" i="1" dirty="0">
              <a:latin typeface="Calibri" pitchFamily="34" charset="0"/>
              <a:cs typeface="Calibri" pitchFamily="34" charset="0"/>
            </a:endParaRPr>
          </a:p>
          <a:p>
            <a:pPr marL="0" lvl="1" indent="-57150">
              <a:buClr>
                <a:schemeClr val="accent1"/>
              </a:buClr>
              <a:buSzPct val="70000"/>
              <a:defRPr/>
            </a:pPr>
            <a:endParaRPr lang="en-GB" sz="2000" b="1" i="1" dirty="0" smtClean="0">
              <a:latin typeface="Calibri" pitchFamily="34" charset="0"/>
              <a:cs typeface="Calibri" pitchFamily="34" charset="0"/>
            </a:endParaRPr>
          </a:p>
          <a:p>
            <a:pPr marL="0" lvl="1" indent="-57150">
              <a:buClr>
                <a:schemeClr val="accent1"/>
              </a:buClr>
              <a:buSzPct val="70000"/>
              <a:defRPr/>
            </a:pPr>
            <a:endParaRPr lang="en-GB" sz="2000" b="1" i="1" dirty="0">
              <a:latin typeface="Calibri" pitchFamily="34" charset="0"/>
              <a:cs typeface="Calibri" pitchFamily="34" charset="0"/>
            </a:endParaRPr>
          </a:p>
          <a:p>
            <a:pPr marL="0" lvl="1" indent="-57150">
              <a:buClr>
                <a:schemeClr val="accent1"/>
              </a:buClr>
              <a:buSzPct val="70000"/>
              <a:defRPr/>
            </a:pPr>
            <a:endParaRPr lang="en-GB" sz="2000" b="1" i="1" dirty="0" smtClean="0">
              <a:latin typeface="Calibri" pitchFamily="34" charset="0"/>
              <a:cs typeface="Calibri" pitchFamily="34" charset="0"/>
            </a:endParaRPr>
          </a:p>
          <a:p>
            <a:pPr marL="0" lvl="1" indent="-57150">
              <a:buClr>
                <a:schemeClr val="accent1"/>
              </a:buClr>
              <a:buSzPct val="70000"/>
              <a:defRPr/>
            </a:pPr>
            <a:endParaRPr lang="en-GB" sz="2000" b="1" i="1" dirty="0">
              <a:latin typeface="Calibri" pitchFamily="34" charset="0"/>
              <a:cs typeface="Calibri" pitchFamily="34" charset="0"/>
            </a:endParaRPr>
          </a:p>
          <a:p>
            <a:pPr marL="0" lvl="1" indent="-57150">
              <a:buClr>
                <a:schemeClr val="accent1"/>
              </a:buClr>
              <a:buSzPct val="70000"/>
              <a:defRPr/>
            </a:pPr>
            <a:endParaRPr lang="en-GB" sz="2000" b="1" i="1" dirty="0" smtClean="0">
              <a:latin typeface="Calibri" pitchFamily="34" charset="0"/>
              <a:cs typeface="Calibri" pitchFamily="34" charset="0"/>
            </a:endParaRPr>
          </a:p>
          <a:p>
            <a:pPr marL="0" lvl="1" indent="-57150">
              <a:buClr>
                <a:schemeClr val="accent1"/>
              </a:buClr>
              <a:buSzPct val="70000"/>
              <a:defRPr/>
            </a:pPr>
            <a:endParaRPr lang="en-GB" sz="2000" b="1" i="1" dirty="0">
              <a:latin typeface="Calibri" pitchFamily="34" charset="0"/>
              <a:cs typeface="Calibri" pitchFamily="34" charset="0"/>
            </a:endParaRPr>
          </a:p>
          <a:p>
            <a:pPr marL="0" lvl="1" indent="-57150">
              <a:buClr>
                <a:schemeClr val="accent1"/>
              </a:buClr>
              <a:buSzPct val="70000"/>
              <a:defRPr/>
            </a:pPr>
            <a:endParaRPr lang="en-GB" sz="2000" b="1" i="1" dirty="0" smtClean="0">
              <a:latin typeface="Calibri" pitchFamily="34" charset="0"/>
              <a:cs typeface="Calibri" pitchFamily="34" charset="0"/>
            </a:endParaRPr>
          </a:p>
          <a:p>
            <a:pPr marL="0" lvl="1" indent="-57150">
              <a:buClr>
                <a:schemeClr val="accent1"/>
              </a:buClr>
              <a:buSzPct val="70000"/>
              <a:defRPr/>
            </a:pPr>
            <a:endParaRPr lang="en-GB" sz="2000" b="1" i="1" dirty="0">
              <a:latin typeface="Calibri" pitchFamily="34" charset="0"/>
              <a:cs typeface="Calibri" pitchFamily="34" charset="0"/>
            </a:endParaRPr>
          </a:p>
          <a:p>
            <a:pPr marL="0" lvl="1" indent="-57150">
              <a:buClr>
                <a:schemeClr val="accent1"/>
              </a:buClr>
              <a:buSzPct val="70000"/>
              <a:defRPr/>
            </a:pPr>
            <a:endParaRPr lang="en-GB" sz="2000" b="1" i="1" dirty="0" smtClean="0">
              <a:latin typeface="Calibri" pitchFamily="34" charset="0"/>
              <a:cs typeface="Calibri" pitchFamily="34" charset="0"/>
            </a:endParaRPr>
          </a:p>
          <a:p>
            <a:pPr marL="0" lvl="1" indent="-57150">
              <a:buClr>
                <a:schemeClr val="accent1"/>
              </a:buClr>
              <a:buSzPct val="70000"/>
              <a:defRPr/>
            </a:pPr>
            <a:endParaRPr lang="en-GB" sz="2000" b="1" i="1" dirty="0">
              <a:latin typeface="Calibri" pitchFamily="34" charset="0"/>
              <a:cs typeface="Calibri" pitchFamily="34" charset="0"/>
            </a:endParaRPr>
          </a:p>
          <a:p>
            <a:pPr marL="0" lvl="1" indent="-57150">
              <a:buClr>
                <a:schemeClr val="accent1"/>
              </a:buClr>
              <a:buSzPct val="70000"/>
              <a:defRPr/>
            </a:pPr>
            <a:endParaRPr lang="en-GB" sz="2000" b="1" i="1" dirty="0" smtClean="0">
              <a:latin typeface="Calibri" pitchFamily="34" charset="0"/>
              <a:cs typeface="Calibri" pitchFamily="34" charset="0"/>
            </a:endParaRPr>
          </a:p>
          <a:p>
            <a:pPr marL="0" lvl="1" indent="-57150">
              <a:buClr>
                <a:schemeClr val="accent1"/>
              </a:buClr>
              <a:buSzPct val="70000"/>
              <a:defRPr/>
            </a:pPr>
            <a:endParaRPr lang="en-GB" sz="2000" b="1" i="1" dirty="0">
              <a:latin typeface="Calibri" pitchFamily="34" charset="0"/>
              <a:cs typeface="Calibri" pitchFamily="34" charset="0"/>
            </a:endParaRPr>
          </a:p>
          <a:p>
            <a:pPr marL="0" lvl="1" indent="-57150">
              <a:buClr>
                <a:schemeClr val="accent1"/>
              </a:buClr>
              <a:buSzPct val="70000"/>
              <a:defRPr/>
            </a:pPr>
            <a:endParaRPr lang="en-GB" sz="2000" b="1" i="1" dirty="0" smtClean="0">
              <a:latin typeface="Calibri" pitchFamily="34" charset="0"/>
              <a:cs typeface="Calibri" pitchFamily="34" charset="0"/>
            </a:endParaRPr>
          </a:p>
          <a:p>
            <a:pPr marL="0" lvl="1" indent="-57150">
              <a:buClr>
                <a:schemeClr val="accent1"/>
              </a:buClr>
              <a:buSzPct val="70000"/>
              <a:defRPr/>
            </a:pPr>
            <a:endParaRPr lang="en-GB" sz="1400" b="1" i="1" dirty="0">
              <a:latin typeface="Calibri" pitchFamily="34" charset="0"/>
              <a:cs typeface="Calibri" pitchFamily="34" charset="0"/>
            </a:endParaRPr>
          </a:p>
          <a:p>
            <a:pPr marL="0" lvl="1" indent="-57150">
              <a:buClr>
                <a:schemeClr val="accent1"/>
              </a:buClr>
              <a:buSzPct val="70000"/>
              <a:defRPr/>
            </a:pPr>
            <a:r>
              <a:rPr lang="en-GB" sz="2000" b="1" i="1" dirty="0" smtClean="0">
                <a:latin typeface="Calibri" pitchFamily="34" charset="0"/>
                <a:cs typeface="Calibri" pitchFamily="34" charset="0"/>
              </a:rPr>
              <a:t> 		Task 7 </a:t>
            </a:r>
            <a:r>
              <a:rPr lang="en-GB" sz="2000" b="1" i="1" dirty="0">
                <a:latin typeface="Calibri" pitchFamily="34" charset="0"/>
                <a:cs typeface="Calibri" pitchFamily="34" charset="0"/>
              </a:rPr>
              <a:t>(</a:t>
            </a:r>
            <a:r>
              <a:rPr lang="en-GB" sz="2000" b="1" i="1" dirty="0" smtClean="0">
                <a:latin typeface="Calibri" pitchFamily="34" charset="0"/>
                <a:cs typeface="Calibri" pitchFamily="34" charset="0"/>
              </a:rPr>
              <a:t>P1.7)</a:t>
            </a:r>
            <a:r>
              <a:rPr lang="en-GB" sz="2000" dirty="0" smtClean="0">
                <a:latin typeface="Calibri" pitchFamily="34" charset="0"/>
                <a:cs typeface="Calibri" pitchFamily="34" charset="0"/>
              </a:rPr>
              <a:t> </a:t>
            </a:r>
            <a:r>
              <a:rPr lang="en-GB" sz="2000" dirty="0">
                <a:latin typeface="Calibri" pitchFamily="34" charset="0"/>
                <a:cs typeface="Calibri" pitchFamily="34" charset="0"/>
              </a:rPr>
              <a:t>– What are </a:t>
            </a:r>
            <a:r>
              <a:rPr lang="en-GB" sz="2000" dirty="0" smtClean="0">
                <a:latin typeface="Calibri" pitchFamily="34" charset="0"/>
                <a:cs typeface="Calibri" pitchFamily="34" charset="0"/>
              </a:rPr>
              <a:t>filed properties? </a:t>
            </a:r>
            <a:r>
              <a:rPr lang="en-GB" sz="2000" dirty="0">
                <a:latin typeface="Calibri" pitchFamily="34" charset="0"/>
                <a:cs typeface="Calibri" pitchFamily="34" charset="0"/>
              </a:rPr>
              <a:t>Give examples.</a:t>
            </a:r>
          </a:p>
          <a:p>
            <a:pPr indent="-57150">
              <a:buClr>
                <a:schemeClr val="accent1"/>
              </a:buClr>
              <a:buSzPct val="70000"/>
              <a:defRPr/>
            </a:pPr>
            <a:endParaRPr lang="en-GB" dirty="0" smtClean="0">
              <a:latin typeface="Calibri" pitchFamily="34" charset="0"/>
              <a:cs typeface="Calibri" pitchFamily="34" charset="0"/>
            </a:endParaRPr>
          </a:p>
          <a:p>
            <a:pPr indent="-57150">
              <a:buClr>
                <a:schemeClr val="accent1"/>
              </a:buClr>
              <a:buSzPct val="70000"/>
              <a:defRPr/>
            </a:pPr>
            <a:endParaRPr lang="en-GB" dirty="0" smtClean="0">
              <a:latin typeface="Calibri" pitchFamily="34" charset="0"/>
              <a:cs typeface="Calibri" pitchFamily="34" charset="0"/>
            </a:endParaRPr>
          </a:p>
          <a:p>
            <a:pPr indent="-57150">
              <a:buClr>
                <a:schemeClr val="accent1"/>
              </a:buClr>
              <a:buSzPct val="70000"/>
              <a:defRPr/>
            </a:pPr>
            <a:endParaRPr lang="en-GB" dirty="0" smtClean="0">
              <a:latin typeface="Calibri" pitchFamily="34" charset="0"/>
              <a:cs typeface="Calibri" pitchFamily="34" charset="0"/>
            </a:endParaRPr>
          </a:p>
          <a:p>
            <a:pPr indent="-57150">
              <a:buClr>
                <a:schemeClr val="accent1"/>
              </a:buClr>
              <a:buSzPct val="70000"/>
              <a:defRPr/>
            </a:pPr>
            <a:endParaRPr lang="en-GB" dirty="0" smtClean="0">
              <a:latin typeface="Calibri" pitchFamily="34" charset="0"/>
              <a:cs typeface="Calibri" pitchFamily="34" charset="0"/>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895" t="59432" r="63916" b="8068"/>
          <a:stretch/>
        </p:blipFill>
        <p:spPr bwMode="auto">
          <a:xfrm>
            <a:off x="990430" y="1819365"/>
            <a:ext cx="6624736"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4233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100144"/>
          </a:xfrm>
        </p:spPr>
        <p:txBody>
          <a:bodyPr>
            <a:noAutofit/>
          </a:bodyPr>
          <a:lstStyle/>
          <a:p>
            <a:pPr algn="ctr"/>
            <a:r>
              <a:rPr lang="en-GB" b="1" dirty="0" smtClean="0"/>
              <a:t>Unit 23 - Database Design</a:t>
            </a:r>
            <a:endParaRPr lang="en-US" b="1" dirty="0"/>
          </a:p>
        </p:txBody>
      </p:sp>
      <p:sp>
        <p:nvSpPr>
          <p:cNvPr id="3" name="Subtitle 2"/>
          <p:cNvSpPr>
            <a:spLocks noGrp="1"/>
          </p:cNvSpPr>
          <p:nvPr>
            <p:ph type="subTitle" idx="1"/>
          </p:nvPr>
        </p:nvSpPr>
        <p:spPr>
          <a:xfrm>
            <a:off x="1043608" y="5661248"/>
            <a:ext cx="7928928" cy="1143008"/>
          </a:xfrm>
        </p:spPr>
        <p:txBody>
          <a:bodyPr>
            <a:normAutofit/>
          </a:bodyPr>
          <a:lstStyle/>
          <a:p>
            <a:r>
              <a:rPr lang="en-GB" sz="2400" dirty="0" smtClean="0"/>
              <a:t>L02 - Be able to design, create and populate a relational database</a:t>
            </a:r>
            <a:endParaRPr lang="en-US" sz="2400" dirty="0"/>
          </a:p>
        </p:txBody>
      </p:sp>
      <p:pic>
        <p:nvPicPr>
          <p:cNvPr id="1026" name="Picture 2"/>
          <p:cNvPicPr>
            <a:picLocks noChangeAspect="1" noChangeArrowheads="1"/>
          </p:cNvPicPr>
          <p:nvPr/>
        </p:nvPicPr>
        <p:blipFill>
          <a:blip r:embed="rId2" cstate="print"/>
          <a:srcRect/>
          <a:stretch>
            <a:fillRect/>
          </a:stretch>
        </p:blipFill>
        <p:spPr bwMode="auto">
          <a:xfrm>
            <a:off x="1500166" y="1357298"/>
            <a:ext cx="5643602" cy="35272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46271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309488"/>
            <a:ext cx="8858312" cy="4610998"/>
          </a:xfrm>
        </p:spPr>
        <p:txBody>
          <a:bodyPr>
            <a:noAutofit/>
          </a:bodyPr>
          <a:lstStyle/>
          <a:p>
            <a:pPr marL="0" indent="0">
              <a:buNone/>
            </a:pPr>
            <a:r>
              <a:rPr lang="en-GB" sz="1800" dirty="0"/>
              <a:t>Cube Systems, a business that manufactures customised PC machines, needs the help of your expertise to design and implement a database system that handles the sales methods of recording business transactions</a:t>
            </a:r>
            <a:r>
              <a:rPr lang="en-GB" sz="1800" dirty="0" smtClean="0"/>
              <a:t>.</a:t>
            </a:r>
            <a:endParaRPr lang="en-GB" sz="1800" dirty="0"/>
          </a:p>
          <a:p>
            <a:pPr marL="0" indent="0">
              <a:spcBef>
                <a:spcPts val="0"/>
              </a:spcBef>
              <a:buNone/>
            </a:pPr>
            <a:r>
              <a:rPr lang="en-GB" sz="1800" dirty="0" smtClean="0"/>
              <a:t>Cube systems would like a fully functional and automatic Relational Database system which could incorporate:</a:t>
            </a:r>
          </a:p>
          <a:p>
            <a:pPr lvl="1">
              <a:spcBef>
                <a:spcPts val="0"/>
              </a:spcBef>
            </a:pPr>
            <a:r>
              <a:rPr lang="en-GB" sz="1600" b="1" i="1" dirty="0" smtClean="0"/>
              <a:t>A customer page</a:t>
            </a:r>
            <a:r>
              <a:rPr lang="en-GB" sz="1600" dirty="0" smtClean="0"/>
              <a:t> – where customers can be added, edited and viewed</a:t>
            </a:r>
          </a:p>
          <a:p>
            <a:pPr lvl="1">
              <a:spcBef>
                <a:spcPts val="0"/>
              </a:spcBef>
            </a:pPr>
            <a:r>
              <a:rPr lang="en-GB" sz="1600" b="1" i="1" dirty="0" smtClean="0"/>
              <a:t>A customer orders page</a:t>
            </a:r>
            <a:r>
              <a:rPr lang="en-GB" sz="1600" dirty="0" smtClean="0"/>
              <a:t> – where customer orders can be viewed</a:t>
            </a:r>
          </a:p>
          <a:p>
            <a:pPr lvl="1">
              <a:spcBef>
                <a:spcPts val="0"/>
              </a:spcBef>
            </a:pPr>
            <a:r>
              <a:rPr lang="en-GB" sz="1600" b="1" i="1" dirty="0" smtClean="0"/>
              <a:t>A product page</a:t>
            </a:r>
            <a:r>
              <a:rPr lang="en-GB" sz="1600" dirty="0" smtClean="0"/>
              <a:t> – where all the products for sales can be added, edited and viewed</a:t>
            </a:r>
          </a:p>
          <a:p>
            <a:pPr lvl="1">
              <a:spcBef>
                <a:spcPts val="0"/>
              </a:spcBef>
            </a:pPr>
            <a:r>
              <a:rPr lang="en-GB" sz="1600" b="1" i="1" dirty="0" smtClean="0"/>
              <a:t>A ordering page</a:t>
            </a:r>
            <a:r>
              <a:rPr lang="en-GB" sz="1600" dirty="0" smtClean="0"/>
              <a:t> – where all the orders can be added, edited and viewed</a:t>
            </a:r>
          </a:p>
          <a:p>
            <a:pPr lvl="1">
              <a:spcBef>
                <a:spcPts val="0"/>
              </a:spcBef>
            </a:pPr>
            <a:r>
              <a:rPr lang="en-GB" sz="1600" b="1" i="1" dirty="0" smtClean="0"/>
              <a:t>A invoice page</a:t>
            </a:r>
            <a:r>
              <a:rPr lang="en-GB" sz="1600" dirty="0" smtClean="0"/>
              <a:t> – where the user selects what the customer requires and prints the invoice</a:t>
            </a:r>
          </a:p>
          <a:p>
            <a:pPr lvl="1">
              <a:spcBef>
                <a:spcPts val="0"/>
              </a:spcBef>
            </a:pPr>
            <a:r>
              <a:rPr lang="en-GB" sz="1600" b="1" i="1" dirty="0" smtClean="0"/>
              <a:t>A reporting page</a:t>
            </a:r>
            <a:r>
              <a:rPr lang="en-GB" sz="1600" dirty="0" smtClean="0"/>
              <a:t> – where reports such as the analysis of:</a:t>
            </a:r>
          </a:p>
          <a:p>
            <a:pPr lvl="4"/>
            <a:r>
              <a:rPr lang="en-GB" sz="1600" dirty="0" smtClean="0"/>
              <a:t>Orders of any particular product</a:t>
            </a:r>
          </a:p>
          <a:p>
            <a:pPr lvl="4"/>
            <a:r>
              <a:rPr lang="en-GB" sz="1600" dirty="0" smtClean="0"/>
              <a:t>Profit made on each product</a:t>
            </a:r>
          </a:p>
          <a:p>
            <a:pPr lvl="4"/>
            <a:r>
              <a:rPr lang="en-GB" sz="1600" dirty="0" smtClean="0"/>
              <a:t>Tracking of customer orders and </a:t>
            </a:r>
            <a:r>
              <a:rPr lang="en-US" sz="1600" dirty="0" smtClean="0"/>
              <a:t>purchases </a:t>
            </a:r>
          </a:p>
          <a:p>
            <a:pPr lvl="4"/>
            <a:r>
              <a:rPr lang="en-US" sz="1600" dirty="0" smtClean="0"/>
              <a:t>Calculating totals of ordered product over a given period</a:t>
            </a:r>
          </a:p>
          <a:p>
            <a:pPr lvl="4"/>
            <a:r>
              <a:rPr lang="en-US" sz="1600" dirty="0" smtClean="0"/>
              <a:t>Customers traced</a:t>
            </a:r>
            <a:r>
              <a:rPr lang="en-GB" sz="1600" dirty="0" smtClean="0"/>
              <a:t> based on any other information required</a:t>
            </a:r>
            <a:endParaRPr lang="en-US" sz="1600" dirty="0" smtClean="0"/>
          </a:p>
        </p:txBody>
      </p:sp>
      <p:sp>
        <p:nvSpPr>
          <p:cNvPr id="2" name="Title 1"/>
          <p:cNvSpPr>
            <a:spLocks noGrp="1"/>
          </p:cNvSpPr>
          <p:nvPr>
            <p:ph type="title"/>
          </p:nvPr>
        </p:nvSpPr>
        <p:spPr>
          <a:xfrm>
            <a:off x="179512" y="417428"/>
            <a:ext cx="8586758" cy="779324"/>
          </a:xfrm>
        </p:spPr>
        <p:txBody>
          <a:bodyPr>
            <a:normAutofit/>
          </a:bodyPr>
          <a:lstStyle/>
          <a:p>
            <a:r>
              <a:rPr lang="en-GB" sz="4000" dirty="0"/>
              <a:t> Unit 23 Scenario</a:t>
            </a:r>
            <a:endParaRPr lang="en-US" sz="4000" b="1" dirty="0"/>
          </a:p>
        </p:txBody>
      </p:sp>
    </p:spTree>
    <p:extLst>
      <p:ext uri="{BB962C8B-B14F-4D97-AF65-F5344CB8AC3E}">
        <p14:creationId xmlns:p14="http://schemas.microsoft.com/office/powerpoint/2010/main" val="23799223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168088"/>
            <a:ext cx="8858312" cy="5429264"/>
          </a:xfrm>
        </p:spPr>
        <p:txBody>
          <a:bodyPr>
            <a:noAutofit/>
          </a:bodyPr>
          <a:lstStyle/>
          <a:p>
            <a:pPr marL="0" indent="0">
              <a:buNone/>
            </a:pPr>
            <a:r>
              <a:rPr lang="en-GB" sz="1800" dirty="0" smtClean="0"/>
              <a:t>Businesses </a:t>
            </a:r>
            <a:r>
              <a:rPr lang="en-GB" sz="1800" dirty="0"/>
              <a:t>(whether they small or large) depend on the </a:t>
            </a:r>
            <a:r>
              <a:rPr lang="en-GB" sz="1800" b="1" dirty="0"/>
              <a:t>reliability / success </a:t>
            </a:r>
            <a:r>
              <a:rPr lang="en-GB" sz="1800" dirty="0"/>
              <a:t>of methods used to record/manage business transactions. </a:t>
            </a:r>
          </a:p>
          <a:p>
            <a:r>
              <a:rPr lang="en-GB" sz="1600" dirty="0"/>
              <a:t>With the use of </a:t>
            </a:r>
            <a:r>
              <a:rPr lang="en-GB" sz="1600" dirty="0" smtClean="0"/>
              <a:t>a complex database systems</a:t>
            </a:r>
            <a:r>
              <a:rPr lang="en-GB" sz="1600" dirty="0"/>
              <a:t>, </a:t>
            </a:r>
            <a:r>
              <a:rPr lang="en-GB" sz="1600" dirty="0" smtClean="0"/>
              <a:t>mundane </a:t>
            </a:r>
            <a:r>
              <a:rPr lang="en-GB" sz="1600" dirty="0"/>
              <a:t>transactions are made relatively easy for businesses to process. Therefore businesses require employees to have some knowledge, understanding and skills to use and manage these types of systems in the correct manner.</a:t>
            </a:r>
          </a:p>
          <a:p>
            <a:r>
              <a:rPr lang="en-GB" sz="1600" dirty="0"/>
              <a:t>During this learning objective, you need to evidence your knowledge, understanding and skills for the use of a </a:t>
            </a:r>
            <a:r>
              <a:rPr lang="en-GB" sz="1600" dirty="0" smtClean="0"/>
              <a:t>database application</a:t>
            </a:r>
            <a:r>
              <a:rPr lang="en-GB" sz="1600" dirty="0"/>
              <a:t>:</a:t>
            </a:r>
          </a:p>
          <a:p>
            <a:pPr lvl="1"/>
            <a:r>
              <a:rPr lang="en-GB" sz="1600" dirty="0"/>
              <a:t>key concepts of </a:t>
            </a:r>
            <a:r>
              <a:rPr lang="en-GB" sz="1600" dirty="0" smtClean="0"/>
              <a:t>database</a:t>
            </a:r>
            <a:endParaRPr lang="en-GB" sz="1600" dirty="0"/>
          </a:p>
          <a:p>
            <a:pPr lvl="1"/>
            <a:r>
              <a:rPr lang="en-GB" sz="1600" dirty="0"/>
              <a:t>features</a:t>
            </a:r>
          </a:p>
          <a:p>
            <a:pPr lvl="2"/>
            <a:r>
              <a:rPr lang="en-GB" sz="1400" dirty="0"/>
              <a:t>Database Objects (tables, queries, forms and reports)</a:t>
            </a:r>
          </a:p>
          <a:p>
            <a:pPr lvl="2"/>
            <a:r>
              <a:rPr lang="en-GB" sz="1400" dirty="0"/>
              <a:t>Naming Conventions (</a:t>
            </a:r>
            <a:r>
              <a:rPr lang="en-GB" sz="1400" b="1" dirty="0" err="1"/>
              <a:t>Leszynski</a:t>
            </a:r>
            <a:r>
              <a:rPr lang="en-GB" sz="1400" dirty="0"/>
              <a:t> Naming Convention)</a:t>
            </a:r>
          </a:p>
          <a:p>
            <a:pPr lvl="2"/>
            <a:r>
              <a:rPr lang="en-GB" sz="1400" dirty="0"/>
              <a:t>Data Types (</a:t>
            </a:r>
            <a:r>
              <a:rPr lang="en-GB" sz="1400" dirty="0" err="1"/>
              <a:t>Autonumber</a:t>
            </a:r>
            <a:r>
              <a:rPr lang="en-GB" sz="1400" dirty="0"/>
              <a:t>, Text, Number, Date/Time, Currency, Yes/No, Memo, Lookup)</a:t>
            </a:r>
          </a:p>
          <a:p>
            <a:pPr lvl="2"/>
            <a:r>
              <a:rPr lang="en-GB" sz="1400" dirty="0"/>
              <a:t>Primary and Foreign Keys</a:t>
            </a:r>
          </a:p>
          <a:p>
            <a:pPr lvl="2"/>
            <a:r>
              <a:rPr lang="en-GB" sz="1400" dirty="0"/>
              <a:t>Relationships (one-to-one, one-to-many, many-to-many)</a:t>
            </a:r>
          </a:p>
          <a:p>
            <a:pPr lvl="2"/>
            <a:r>
              <a:rPr lang="en-GB" sz="1400" dirty="0"/>
              <a:t>Field Properties (field name, field size, format, input mask, default value, validation rule, lists)</a:t>
            </a:r>
          </a:p>
          <a:p>
            <a:r>
              <a:rPr lang="en-GB" sz="1600" dirty="0"/>
              <a:t>Identify the uses and purposes of various different database systems - scenarios - stock </a:t>
            </a:r>
            <a:r>
              <a:rPr lang="en-GB" sz="1600" dirty="0" smtClean="0"/>
              <a:t>control</a:t>
            </a:r>
            <a:endParaRPr lang="en-GB" sz="1600" dirty="0"/>
          </a:p>
          <a:p>
            <a:r>
              <a:rPr lang="en-GB" sz="1600" dirty="0" smtClean="0"/>
              <a:t>Understand </a:t>
            </a:r>
            <a:r>
              <a:rPr lang="en-GB" sz="1600" dirty="0"/>
              <a:t>what they show and how to interpret the data e.g. trends, </a:t>
            </a:r>
            <a:r>
              <a:rPr lang="en-GB" sz="1600" dirty="0" smtClean="0"/>
              <a:t>comparisons</a:t>
            </a:r>
            <a:r>
              <a:rPr lang="en-GB" sz="1600" dirty="0"/>
              <a:t>, etc…</a:t>
            </a:r>
          </a:p>
          <a:p>
            <a:pPr marL="342900" indent="-342900"/>
            <a:endParaRPr lang="en-GB" sz="1800" dirty="0" smtClean="0"/>
          </a:p>
        </p:txBody>
      </p:sp>
      <p:sp>
        <p:nvSpPr>
          <p:cNvPr id="2" name="Title 1"/>
          <p:cNvSpPr>
            <a:spLocks noGrp="1"/>
          </p:cNvSpPr>
          <p:nvPr>
            <p:ph type="title"/>
          </p:nvPr>
        </p:nvSpPr>
        <p:spPr>
          <a:xfrm>
            <a:off x="305722" y="382270"/>
            <a:ext cx="8586758" cy="857256"/>
          </a:xfrm>
        </p:spPr>
        <p:txBody>
          <a:bodyPr>
            <a:normAutofit/>
          </a:bodyPr>
          <a:lstStyle/>
          <a:p>
            <a:r>
              <a:rPr lang="en-GB" sz="4000" b="1" dirty="0" smtClean="0"/>
              <a:t> Assessment Scenario</a:t>
            </a:r>
            <a:endParaRPr lang="en-US" sz="4000" b="1" dirty="0"/>
          </a:p>
        </p:txBody>
      </p:sp>
    </p:spTree>
    <p:extLst>
      <p:ext uri="{BB962C8B-B14F-4D97-AF65-F5344CB8AC3E}">
        <p14:creationId xmlns:p14="http://schemas.microsoft.com/office/powerpoint/2010/main" val="11038014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404664"/>
            <a:ext cx="8858312" cy="5429264"/>
          </a:xfrm>
        </p:spPr>
        <p:txBody>
          <a:bodyPr>
            <a:noAutofit/>
          </a:bodyPr>
          <a:lstStyle/>
          <a:p>
            <a:pPr marL="0" indent="0">
              <a:buNone/>
            </a:pPr>
            <a:r>
              <a:rPr lang="en-GB" sz="1800" dirty="0" smtClean="0"/>
              <a:t>Cube </a:t>
            </a:r>
            <a:r>
              <a:rPr lang="en-GB" sz="1800" dirty="0"/>
              <a:t>Systems, a business that manufactures customised PC machines, needs the help of your expertise to design and implement a </a:t>
            </a:r>
            <a:r>
              <a:rPr lang="en-GB" sz="1800" dirty="0" smtClean="0"/>
              <a:t>database system </a:t>
            </a:r>
            <a:r>
              <a:rPr lang="en-GB" sz="1800" dirty="0"/>
              <a:t>that handles the sales methods of recording business transactions. Cube Systems have identified the need for a complex </a:t>
            </a:r>
            <a:r>
              <a:rPr lang="en-GB" sz="1800" dirty="0" smtClean="0"/>
              <a:t>database system </a:t>
            </a:r>
            <a:r>
              <a:rPr lang="en-GB" sz="1800" dirty="0"/>
              <a:t>which will contribute to the success of the each order processed and make some tasks relatively easy for </a:t>
            </a:r>
            <a:r>
              <a:rPr lang="en-GB" sz="1800" dirty="0" smtClean="0"/>
              <a:t>the business. </a:t>
            </a:r>
            <a:endParaRPr lang="en-GB" sz="1800" dirty="0"/>
          </a:p>
          <a:p>
            <a:pPr marL="0" indent="0">
              <a:buNone/>
            </a:pPr>
            <a:r>
              <a:rPr lang="en-GB" sz="1800" dirty="0"/>
              <a:t>Cube Systems have been very successful with their sales of customised computers and software. This has resulted in the need to store large quantities of data and produce a variety of well structured reports. Knowing the power of Relational Databases to store the large amounts of data and produce reports, they have decided to develop a Relational Database for their customers and sales.</a:t>
            </a:r>
          </a:p>
          <a:p>
            <a:pPr marL="0" indent="0">
              <a:buNone/>
            </a:pPr>
            <a:r>
              <a:rPr lang="en-GB" sz="1800" dirty="0" smtClean="0"/>
              <a:t>The </a:t>
            </a:r>
            <a:r>
              <a:rPr lang="en-GB" sz="1800" dirty="0"/>
              <a:t>current system used at Cube Systems is a paper-based system, which requires the employees (call centre) to manually complete forms for every customer order, lookup details from manuals regarding the products and pricing, send details to the warehouse/shop floor for the development team to create the customised order from the hand-written forms and then finally despatch the orders to the customers. As you have noticed, this is an out-dated process, which has several potential problems. </a:t>
            </a:r>
            <a:r>
              <a:rPr lang="en-GB" sz="1800" dirty="0" smtClean="0"/>
              <a:t>Your </a:t>
            </a:r>
            <a:r>
              <a:rPr lang="en-GB" sz="1800" dirty="0"/>
              <a:t>mission, if you choose to accept it, is to design and implement a complex </a:t>
            </a:r>
            <a:r>
              <a:rPr lang="en-GB" sz="1800" dirty="0" smtClean="0"/>
              <a:t>database system </a:t>
            </a:r>
            <a:r>
              <a:rPr lang="en-GB" sz="1800" dirty="0"/>
              <a:t>that will meet the </a:t>
            </a:r>
            <a:r>
              <a:rPr lang="en-GB" sz="1800" dirty="0" smtClean="0"/>
              <a:t>assessment </a:t>
            </a:r>
            <a:r>
              <a:rPr lang="en-GB" sz="1800" dirty="0"/>
              <a:t>objectives:</a:t>
            </a:r>
          </a:p>
          <a:p>
            <a:pPr marL="2511425" indent="-255588"/>
            <a:r>
              <a:rPr lang="en-GB" sz="1600" b="1" dirty="0"/>
              <a:t>Understand </a:t>
            </a:r>
            <a:r>
              <a:rPr lang="en-GB" sz="1600" b="1" dirty="0" smtClean="0"/>
              <a:t>the features of relational databases</a:t>
            </a:r>
          </a:p>
          <a:p>
            <a:pPr marL="2511425" indent="-255588"/>
            <a:r>
              <a:rPr lang="en-GB" sz="1600" b="1" dirty="0" smtClean="0"/>
              <a:t>Be </a:t>
            </a:r>
            <a:r>
              <a:rPr lang="en-GB" sz="1600" b="1" dirty="0"/>
              <a:t>able to </a:t>
            </a:r>
            <a:r>
              <a:rPr lang="en-GB" sz="1600" b="1" dirty="0" smtClean="0"/>
              <a:t>design, create and populate a </a:t>
            </a:r>
            <a:r>
              <a:rPr lang="en-GB" sz="1600" b="1" dirty="0"/>
              <a:t>relational </a:t>
            </a:r>
            <a:r>
              <a:rPr lang="en-GB" sz="1600" b="1" dirty="0" smtClean="0"/>
              <a:t>database</a:t>
            </a:r>
          </a:p>
          <a:p>
            <a:pPr marL="2511425" indent="-255588"/>
            <a:r>
              <a:rPr lang="en-GB" sz="1600" b="1" dirty="0" smtClean="0"/>
              <a:t>Be </a:t>
            </a:r>
            <a:r>
              <a:rPr lang="en-GB" sz="1600" b="1" dirty="0"/>
              <a:t>able to test </a:t>
            </a:r>
            <a:r>
              <a:rPr lang="en-GB" sz="1600" b="1" dirty="0" smtClean="0"/>
              <a:t>a relational </a:t>
            </a:r>
            <a:r>
              <a:rPr lang="en-GB" sz="1600" b="1" dirty="0"/>
              <a:t>database</a:t>
            </a:r>
          </a:p>
          <a:p>
            <a:pPr marL="1709738" indent="-342900" algn="r">
              <a:buNone/>
            </a:pPr>
            <a:r>
              <a:rPr lang="en-GB" sz="1600" b="1" i="1" dirty="0" smtClean="0"/>
              <a:t>See </a:t>
            </a:r>
            <a:r>
              <a:rPr lang="en-GB" sz="1600" b="1" i="1" dirty="0"/>
              <a:t>next slide for additional information for this system</a:t>
            </a:r>
            <a:r>
              <a:rPr lang="en-GB" sz="1600" dirty="0"/>
              <a:t>	</a:t>
            </a:r>
          </a:p>
        </p:txBody>
      </p:sp>
      <p:pic>
        <p:nvPicPr>
          <p:cNvPr id="1026" name="Picture 2" descr="C:\Users\kpatel\Documents\Key Stages\KS 5\Exam Boards\Edexcel\Applied ICT\8\Past coursework\6958_ex1_07-08\eportfolio\pointing right arrow.gif"/>
          <p:cNvPicPr>
            <a:picLocks noChangeAspect="1" noChangeArrowheads="1" noCrop="1"/>
          </p:cNvPicPr>
          <p:nvPr/>
        </p:nvPicPr>
        <p:blipFill>
          <a:blip r:embed="rId2" cstate="print"/>
          <a:srcRect/>
          <a:stretch>
            <a:fillRect/>
          </a:stretch>
        </p:blipFill>
        <p:spPr bwMode="auto">
          <a:xfrm>
            <a:off x="8477250" y="6233477"/>
            <a:ext cx="666750" cy="666750"/>
          </a:xfrm>
          <a:prstGeom prst="rect">
            <a:avLst/>
          </a:prstGeom>
          <a:noFill/>
        </p:spPr>
      </p:pic>
      <p:sp>
        <p:nvSpPr>
          <p:cNvPr id="5" name="Round Same Side Corner Rectangle 4">
            <a:hlinkClick r:id="rId3" action="ppaction://hlinksldjump"/>
          </p:cNvPr>
          <p:cNvSpPr/>
          <p:nvPr/>
        </p:nvSpPr>
        <p:spPr>
          <a:xfrm>
            <a:off x="0" y="0"/>
            <a:ext cx="899592" cy="28518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Scenario</a:t>
            </a:r>
            <a:endParaRPr lang="en-GB" sz="14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899592"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LO1</a:t>
            </a:r>
            <a:endParaRPr lang="en-GB" sz="14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1475656"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LO2</a:t>
            </a:r>
            <a:endParaRPr lang="en-GB" sz="14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2051720"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LO3</a:t>
            </a:r>
            <a:endParaRPr lang="en-GB" sz="1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168088"/>
            <a:ext cx="8858312" cy="5429264"/>
          </a:xfrm>
        </p:spPr>
        <p:txBody>
          <a:bodyPr>
            <a:noAutofit/>
          </a:bodyPr>
          <a:lstStyle/>
          <a:p>
            <a:pPr marL="0" indent="0">
              <a:buNone/>
            </a:pPr>
            <a:r>
              <a:rPr lang="en-GB" sz="2000" dirty="0" smtClean="0"/>
              <a:t>Cube Systems have been very successful with their sales of customised computers and software. This has resulted in the need to store large quantities of data and produce a variety of well structured reports. Knowing the power of Relational Databases to store the large amounts of data and produce reports, they have decided to develop a Relational Database for their customers and sales.</a:t>
            </a:r>
          </a:p>
          <a:p>
            <a:pPr marL="0" indent="0">
              <a:buNone/>
            </a:pPr>
            <a:endParaRPr lang="en-GB" sz="2000" dirty="0" smtClean="0"/>
          </a:p>
          <a:p>
            <a:pPr>
              <a:buNone/>
            </a:pPr>
            <a:r>
              <a:rPr lang="en-GB" sz="2000" dirty="0" smtClean="0"/>
              <a:t>REMEMBER:</a:t>
            </a:r>
          </a:p>
          <a:p>
            <a:r>
              <a:rPr lang="en-GB" sz="1800" dirty="0" smtClean="0"/>
              <a:t>Customers choose the configuration of computer based on multiple choices such as the speed of the processor, size of the RAM, monitor or hard drive and software.</a:t>
            </a:r>
          </a:p>
          <a:p>
            <a:r>
              <a:rPr lang="en-GB" sz="1800" dirty="0" smtClean="0"/>
              <a:t>Certain options do attract discounts and customers have delivery options such as next day, 2 day or 4 day which all have different price points – if the customer spends over a certain price point they will get free delivery.</a:t>
            </a:r>
          </a:p>
          <a:p>
            <a:endParaRPr lang="en-GB" sz="1800" dirty="0" smtClean="0"/>
          </a:p>
          <a:p>
            <a:pPr algn="r">
              <a:buNone/>
            </a:pPr>
            <a:r>
              <a:rPr lang="en-GB" sz="1800" b="1" i="1" dirty="0" smtClean="0"/>
              <a:t>Continues on next slide</a:t>
            </a:r>
          </a:p>
          <a:p>
            <a:pPr marL="0" indent="0">
              <a:buNone/>
            </a:pPr>
            <a:endParaRPr lang="en-GB" sz="1800" dirty="0" smtClean="0"/>
          </a:p>
        </p:txBody>
      </p:sp>
      <p:sp>
        <p:nvSpPr>
          <p:cNvPr id="2" name="Title 1"/>
          <p:cNvSpPr>
            <a:spLocks noGrp="1"/>
          </p:cNvSpPr>
          <p:nvPr>
            <p:ph type="title"/>
          </p:nvPr>
        </p:nvSpPr>
        <p:spPr>
          <a:xfrm>
            <a:off x="357158" y="404664"/>
            <a:ext cx="8229600" cy="762854"/>
          </a:xfrm>
        </p:spPr>
        <p:txBody>
          <a:bodyPr>
            <a:normAutofit/>
          </a:bodyPr>
          <a:lstStyle/>
          <a:p>
            <a:r>
              <a:rPr lang="en-GB" b="1" dirty="0" smtClean="0"/>
              <a:t>Scenario</a:t>
            </a:r>
            <a:endParaRPr lang="en-US" b="1" dirty="0"/>
          </a:p>
        </p:txBody>
      </p:sp>
      <p:pic>
        <p:nvPicPr>
          <p:cNvPr id="1026" name="Picture 2" descr="C:\Users\kpatel\Documents\Key Stages\KS 5\Exam Boards\Edexcel\Applied ICT\8\Past coursework\6958_ex1_07-08\eportfolio\pointing right arrow.gif"/>
          <p:cNvPicPr>
            <a:picLocks noChangeAspect="1" noChangeArrowheads="1" noCrop="1"/>
          </p:cNvPicPr>
          <p:nvPr/>
        </p:nvPicPr>
        <p:blipFill>
          <a:blip r:embed="rId2" cstate="print"/>
          <a:srcRect/>
          <a:stretch>
            <a:fillRect/>
          </a:stretch>
        </p:blipFill>
        <p:spPr bwMode="auto">
          <a:xfrm>
            <a:off x="8286776" y="5715016"/>
            <a:ext cx="666750" cy="666750"/>
          </a:xfrm>
          <a:prstGeom prst="rect">
            <a:avLst/>
          </a:prstGeom>
          <a:noFill/>
        </p:spPr>
      </p:pic>
    </p:spTree>
    <p:extLst>
      <p:ext uri="{BB962C8B-B14F-4D97-AF65-F5344CB8AC3E}">
        <p14:creationId xmlns:p14="http://schemas.microsoft.com/office/powerpoint/2010/main" val="27762087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237222"/>
            <a:ext cx="8858312" cy="5072098"/>
          </a:xfrm>
        </p:spPr>
        <p:txBody>
          <a:bodyPr>
            <a:noAutofit/>
          </a:bodyPr>
          <a:lstStyle/>
          <a:p>
            <a:pPr marL="0" indent="0">
              <a:spcBef>
                <a:spcPts val="0"/>
              </a:spcBef>
              <a:buNone/>
            </a:pPr>
            <a:r>
              <a:rPr lang="en-GB" sz="2000" dirty="0" smtClean="0"/>
              <a:t>Cube systems would like a fully functional and automatic Relational Database system which could incorporate:</a:t>
            </a:r>
          </a:p>
          <a:p>
            <a:pPr lvl="1">
              <a:spcBef>
                <a:spcPts val="0"/>
              </a:spcBef>
            </a:pPr>
            <a:r>
              <a:rPr lang="en-GB" sz="1800" b="1" i="1" dirty="0" smtClean="0"/>
              <a:t>A customer page</a:t>
            </a:r>
            <a:r>
              <a:rPr lang="en-GB" sz="1800" dirty="0" smtClean="0"/>
              <a:t> – where customers can be added, edited and viewed</a:t>
            </a:r>
          </a:p>
          <a:p>
            <a:pPr lvl="1">
              <a:spcBef>
                <a:spcPts val="0"/>
              </a:spcBef>
            </a:pPr>
            <a:r>
              <a:rPr lang="en-GB" sz="1800" b="1" i="1" dirty="0" smtClean="0"/>
              <a:t>A customer orders page</a:t>
            </a:r>
            <a:r>
              <a:rPr lang="en-GB" sz="1800" dirty="0" smtClean="0"/>
              <a:t> – where customer orders can be viewed</a:t>
            </a:r>
          </a:p>
          <a:p>
            <a:pPr lvl="1">
              <a:spcBef>
                <a:spcPts val="0"/>
              </a:spcBef>
            </a:pPr>
            <a:r>
              <a:rPr lang="en-GB" sz="1800" b="1" i="1" dirty="0" smtClean="0"/>
              <a:t>A product page</a:t>
            </a:r>
            <a:r>
              <a:rPr lang="en-GB" sz="1800" dirty="0" smtClean="0"/>
              <a:t> – where all the products for sales can be added, edited and viewed</a:t>
            </a:r>
          </a:p>
          <a:p>
            <a:pPr lvl="1">
              <a:spcBef>
                <a:spcPts val="0"/>
              </a:spcBef>
            </a:pPr>
            <a:r>
              <a:rPr lang="en-GB" sz="1800" b="1" i="1" dirty="0" smtClean="0"/>
              <a:t>A ordering page</a:t>
            </a:r>
            <a:r>
              <a:rPr lang="en-GB" sz="1800" dirty="0" smtClean="0"/>
              <a:t> – where all the orders can be added, edited and viewed</a:t>
            </a:r>
          </a:p>
          <a:p>
            <a:pPr lvl="1">
              <a:spcBef>
                <a:spcPts val="0"/>
              </a:spcBef>
            </a:pPr>
            <a:r>
              <a:rPr lang="en-GB" sz="1800" b="1" i="1" dirty="0" smtClean="0"/>
              <a:t>A invoice page</a:t>
            </a:r>
            <a:r>
              <a:rPr lang="en-GB" sz="1800" dirty="0" smtClean="0"/>
              <a:t> – where the user selects what the customer requires and prints the invoice</a:t>
            </a:r>
          </a:p>
          <a:p>
            <a:pPr lvl="1">
              <a:spcBef>
                <a:spcPts val="0"/>
              </a:spcBef>
            </a:pPr>
            <a:r>
              <a:rPr lang="en-GB" sz="1800" b="1" i="1" dirty="0" smtClean="0"/>
              <a:t>A reporting page</a:t>
            </a:r>
            <a:r>
              <a:rPr lang="en-GB" sz="1800" dirty="0" smtClean="0"/>
              <a:t> – where reports such as the analysis of:</a:t>
            </a:r>
          </a:p>
          <a:p>
            <a:pPr lvl="4"/>
            <a:r>
              <a:rPr lang="en-GB" dirty="0" smtClean="0"/>
              <a:t>Orders of any particular product</a:t>
            </a:r>
          </a:p>
          <a:p>
            <a:pPr lvl="4"/>
            <a:r>
              <a:rPr lang="en-GB" dirty="0" smtClean="0"/>
              <a:t>Profit made on each product</a:t>
            </a:r>
          </a:p>
          <a:p>
            <a:pPr lvl="4"/>
            <a:r>
              <a:rPr lang="en-GB" dirty="0" smtClean="0"/>
              <a:t>Tracking of customer orders and </a:t>
            </a:r>
            <a:r>
              <a:rPr lang="en-US" dirty="0" smtClean="0"/>
              <a:t>purchases </a:t>
            </a:r>
          </a:p>
          <a:p>
            <a:pPr lvl="4"/>
            <a:r>
              <a:rPr lang="en-US" dirty="0" smtClean="0"/>
              <a:t>Calculating totals of ordered product over a given period</a:t>
            </a:r>
          </a:p>
          <a:p>
            <a:pPr lvl="4"/>
            <a:r>
              <a:rPr lang="en-US" dirty="0" smtClean="0"/>
              <a:t>Customers traced</a:t>
            </a:r>
            <a:r>
              <a:rPr lang="en-GB" dirty="0" smtClean="0"/>
              <a:t> based on any other information required</a:t>
            </a:r>
            <a:endParaRPr lang="en-US" dirty="0" smtClean="0"/>
          </a:p>
        </p:txBody>
      </p:sp>
      <p:sp>
        <p:nvSpPr>
          <p:cNvPr id="2" name="Title 1"/>
          <p:cNvSpPr>
            <a:spLocks noGrp="1"/>
          </p:cNvSpPr>
          <p:nvPr>
            <p:ph type="title"/>
          </p:nvPr>
        </p:nvSpPr>
        <p:spPr>
          <a:xfrm>
            <a:off x="357158" y="365334"/>
            <a:ext cx="8229600" cy="759410"/>
          </a:xfrm>
        </p:spPr>
        <p:txBody>
          <a:bodyPr/>
          <a:lstStyle/>
          <a:p>
            <a:r>
              <a:rPr lang="en-GB" b="1" dirty="0" smtClean="0"/>
              <a:t>Scenario</a:t>
            </a:r>
            <a:endParaRPr lang="en-US" b="1" dirty="0"/>
          </a:p>
        </p:txBody>
      </p:sp>
    </p:spTree>
    <p:extLst>
      <p:ext uri="{BB962C8B-B14F-4D97-AF65-F5344CB8AC3E}">
        <p14:creationId xmlns:p14="http://schemas.microsoft.com/office/powerpoint/2010/main" val="3003181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28596" y="379966"/>
            <a:ext cx="8229600" cy="838200"/>
          </a:xfrm>
        </p:spPr>
        <p:txBody>
          <a:bodyPr/>
          <a:lstStyle/>
          <a:p>
            <a:r>
              <a:rPr lang="en-GB" b="1" dirty="0" smtClean="0"/>
              <a:t>Assessment Criteria</a:t>
            </a:r>
            <a:endParaRPr lang="en-US" b="1" dirty="0"/>
          </a:p>
        </p:txBody>
      </p:sp>
      <p:sp>
        <p:nvSpPr>
          <p:cNvPr id="2" name="Content Placeholder 1"/>
          <p:cNvSpPr>
            <a:spLocks noGrp="1"/>
          </p:cNvSpPr>
          <p:nvPr>
            <p:ph idx="1"/>
          </p:nvPr>
        </p:nvSpPr>
        <p:spPr>
          <a:xfrm>
            <a:off x="251520" y="1380098"/>
            <a:ext cx="8640960" cy="4929222"/>
          </a:xfrm>
        </p:spPr>
        <p:txBody>
          <a:bodyPr>
            <a:normAutofit/>
          </a:bodyPr>
          <a:lstStyle/>
          <a:p>
            <a:pPr marL="3175" indent="0">
              <a:buNone/>
            </a:pPr>
            <a:r>
              <a:rPr lang="en-GB" sz="2000" b="1" u="sng" dirty="0" smtClean="0"/>
              <a:t>P2</a:t>
            </a:r>
            <a:r>
              <a:rPr lang="en-GB" sz="2000" dirty="0" smtClean="0"/>
              <a:t> - Design a relational database for a specified user need</a:t>
            </a:r>
          </a:p>
          <a:p>
            <a:pPr marL="3175" indent="0">
              <a:buNone/>
            </a:pPr>
            <a:endParaRPr lang="en-GB" sz="2000" dirty="0" smtClean="0"/>
          </a:p>
          <a:p>
            <a:pPr marL="3175" indent="0">
              <a:buNone/>
            </a:pPr>
            <a:r>
              <a:rPr lang="en-GB" sz="2000" b="1" u="sng" dirty="0" smtClean="0"/>
              <a:t>M1</a:t>
            </a:r>
            <a:r>
              <a:rPr lang="en-GB" sz="2000" dirty="0" smtClean="0"/>
              <a:t> - Justify choices made in the design of the relational database</a:t>
            </a:r>
          </a:p>
          <a:p>
            <a:pPr marL="3175" indent="0">
              <a:buNone/>
            </a:pPr>
            <a:endParaRPr lang="en-GB" sz="2000" dirty="0"/>
          </a:p>
          <a:p>
            <a:pPr marL="3175" indent="0">
              <a:buNone/>
            </a:pPr>
            <a:r>
              <a:rPr lang="en-GB" sz="2000" b="1" u="sng" dirty="0" smtClean="0"/>
              <a:t>P3</a:t>
            </a:r>
            <a:r>
              <a:rPr lang="en-GB" sz="2000" dirty="0" smtClean="0"/>
              <a:t> - Create and Populate a database</a:t>
            </a:r>
          </a:p>
          <a:p>
            <a:pPr marL="3175" indent="0">
              <a:buNone/>
            </a:pPr>
            <a:endParaRPr lang="en-GB" sz="2000" dirty="0"/>
          </a:p>
          <a:p>
            <a:pPr marL="3175" indent="0">
              <a:buNone/>
            </a:pPr>
            <a:r>
              <a:rPr lang="en-GB" sz="2000" b="1" u="sng" dirty="0" smtClean="0"/>
              <a:t>P4</a:t>
            </a:r>
            <a:r>
              <a:rPr lang="en-GB" sz="2000" dirty="0" smtClean="0"/>
              <a:t> - Create features in data entry forms to ensure validity and integrity of data</a:t>
            </a:r>
          </a:p>
          <a:p>
            <a:pPr marL="3175" indent="0">
              <a:buNone/>
            </a:pPr>
            <a:endParaRPr lang="en-GB" sz="2000" dirty="0"/>
          </a:p>
          <a:p>
            <a:pPr marL="3175" indent="0">
              <a:buNone/>
            </a:pPr>
            <a:r>
              <a:rPr lang="en-GB" sz="2000" b="1" u="sng" dirty="0" smtClean="0"/>
              <a:t>M2</a:t>
            </a:r>
            <a:r>
              <a:rPr lang="en-GB" sz="2000" dirty="0" smtClean="0"/>
              <a:t> - Create a user input form to enter data</a:t>
            </a:r>
          </a:p>
          <a:p>
            <a:pPr marL="3175" indent="0">
              <a:buNone/>
            </a:pPr>
            <a:endParaRPr lang="en-GB" sz="2000" dirty="0"/>
          </a:p>
          <a:p>
            <a:pPr marL="3175" indent="0">
              <a:buNone/>
            </a:pPr>
            <a:r>
              <a:rPr lang="en-GB" sz="2000" b="1" u="sng" dirty="0" smtClean="0"/>
              <a:t>D1</a:t>
            </a:r>
            <a:r>
              <a:rPr lang="en-GB" sz="2000" dirty="0" smtClean="0"/>
              <a:t> - Create a start-up menu/navigation for users</a:t>
            </a:r>
          </a:p>
          <a:p>
            <a:pPr marL="3175" indent="0">
              <a:buNone/>
            </a:pPr>
            <a:endParaRPr lang="en-GB" sz="2000" dirty="0"/>
          </a:p>
        </p:txBody>
      </p:sp>
    </p:spTree>
    <p:extLst>
      <p:ext uri="{BB962C8B-B14F-4D97-AF65-F5344CB8AC3E}">
        <p14:creationId xmlns:p14="http://schemas.microsoft.com/office/powerpoint/2010/main" val="38673596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Unit </a:t>
            </a:r>
            <a:r>
              <a:rPr lang="en-GB" dirty="0" smtClean="0"/>
              <a:t>23 – Assessment Criteria</a:t>
            </a:r>
            <a:endParaRPr lang="en-GB" dirty="0"/>
          </a:p>
        </p:txBody>
      </p:sp>
      <p:pic>
        <p:nvPicPr>
          <p:cNvPr id="102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21356" t="16490" r="19546" b="9433"/>
          <a:stretch/>
        </p:blipFill>
        <p:spPr bwMode="auto">
          <a:xfrm>
            <a:off x="899592" y="1182949"/>
            <a:ext cx="7704857" cy="534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22976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79512" y="404664"/>
            <a:ext cx="8712968" cy="648072"/>
          </a:xfrm>
        </p:spPr>
        <p:txBody>
          <a:bodyPr>
            <a:normAutofit fontScale="90000"/>
          </a:bodyPr>
          <a:lstStyle/>
          <a:p>
            <a:r>
              <a:rPr lang="en-GB" b="1" dirty="0" smtClean="0"/>
              <a:t>Areas to Cover</a:t>
            </a:r>
          </a:p>
        </p:txBody>
      </p:sp>
      <p:sp>
        <p:nvSpPr>
          <p:cNvPr id="5" name="Content Placeholder 2"/>
          <p:cNvSpPr txBox="1">
            <a:spLocks/>
          </p:cNvSpPr>
          <p:nvPr/>
        </p:nvSpPr>
        <p:spPr bwMode="auto">
          <a:xfrm>
            <a:off x="179512" y="991269"/>
            <a:ext cx="8712968" cy="4525963"/>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auto" latinLnBrk="0" hangingPunct="1">
              <a:spcBef>
                <a:spcPts val="0"/>
              </a:spcBef>
              <a:spcAft>
                <a:spcPts val="0"/>
              </a:spcAft>
              <a:buClr>
                <a:schemeClr val="hlink"/>
              </a:buClr>
              <a:buSzPct val="80000"/>
              <a:buFont typeface="Wingdings" pitchFamily="2" charset="2"/>
              <a:buNone/>
              <a:tabLst/>
              <a:defRPr/>
            </a:pPr>
            <a:r>
              <a:rPr kumimoji="0" lang="en-GB" sz="2000" i="0" u="none" strike="noStrike" kern="0" cap="none" spc="0" normalizeH="0" baseline="0" noProof="0" dirty="0" smtClean="0">
                <a:ln>
                  <a:noFill/>
                </a:ln>
                <a:solidFill>
                  <a:schemeClr val="tx1"/>
                </a:solidFill>
                <a:effectLst/>
                <a:uLnTx/>
                <a:uFillTx/>
                <a:latin typeface="Calibri" pitchFamily="34" charset="0"/>
                <a:cs typeface="Calibri" pitchFamily="34" charset="0"/>
              </a:rPr>
              <a:t>Focusing on the needs of Cube Systems for</a:t>
            </a:r>
            <a:r>
              <a:rPr kumimoji="0" lang="en-GB" sz="2000" i="0" u="none" strike="noStrike" kern="0" cap="none" spc="0" normalizeH="0" noProof="0" dirty="0" smtClean="0">
                <a:ln>
                  <a:noFill/>
                </a:ln>
                <a:solidFill>
                  <a:schemeClr val="tx1"/>
                </a:solidFill>
                <a:effectLst/>
                <a:uLnTx/>
                <a:uFillTx/>
                <a:latin typeface="Calibri" pitchFamily="34" charset="0"/>
                <a:cs typeface="Calibri" pitchFamily="34" charset="0"/>
              </a:rPr>
              <a:t> a database system to manage the sales/orders, you need to provide evidence for the following </a:t>
            </a:r>
            <a:r>
              <a:rPr kumimoji="0" lang="en-GB" sz="2000" b="1" i="0" u="none" strike="noStrike" kern="0" cap="none" spc="0" normalizeH="0" noProof="0" dirty="0" smtClean="0">
                <a:ln>
                  <a:noFill/>
                </a:ln>
                <a:solidFill>
                  <a:schemeClr val="tx1"/>
                </a:solidFill>
                <a:effectLst/>
                <a:uLnTx/>
                <a:uFillTx/>
                <a:latin typeface="Calibri" pitchFamily="34" charset="0"/>
                <a:cs typeface="Calibri" pitchFamily="34" charset="0"/>
              </a:rPr>
              <a:t>13</a:t>
            </a:r>
            <a:r>
              <a:rPr kumimoji="0" lang="en-GB" sz="2000" i="0" u="none" strike="noStrike" kern="0" cap="none" spc="0" normalizeH="0" baseline="0" noProof="0" dirty="0" smtClean="0">
                <a:ln>
                  <a:noFill/>
                </a:ln>
                <a:solidFill>
                  <a:schemeClr val="tx1"/>
                </a:solidFill>
                <a:effectLst/>
                <a:uLnTx/>
                <a:uFillTx/>
                <a:latin typeface="Calibri" pitchFamily="34" charset="0"/>
                <a:cs typeface="Calibri" pitchFamily="34" charset="0"/>
              </a:rPr>
              <a:t> tasks </a:t>
            </a:r>
            <a:r>
              <a:rPr kumimoji="0" lang="en-GB" sz="2000" i="0" u="none" strike="noStrike" kern="0" cap="none" spc="0" normalizeH="0" noProof="0" dirty="0" smtClean="0">
                <a:ln>
                  <a:noFill/>
                </a:ln>
                <a:solidFill>
                  <a:schemeClr val="tx1"/>
                </a:solidFill>
                <a:effectLst/>
                <a:uLnTx/>
                <a:uFillTx/>
                <a:latin typeface="Calibri" pitchFamily="34" charset="0"/>
                <a:cs typeface="Calibri" pitchFamily="34" charset="0"/>
              </a:rPr>
              <a:t>within this case study:</a:t>
            </a:r>
            <a:endParaRPr kumimoji="0" lang="en-GB" sz="2000" i="0" u="none" strike="noStrike" kern="0" cap="none" spc="0" normalizeH="0" baseline="0" noProof="0" dirty="0" smtClean="0">
              <a:ln>
                <a:noFill/>
              </a:ln>
              <a:solidFill>
                <a:schemeClr val="tx1"/>
              </a:solidFill>
              <a:effectLst/>
              <a:uLnTx/>
              <a:uFillTx/>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3" action="ppaction://hlinksldjump"/>
              </a:rPr>
              <a:t>Purpose and Audience</a:t>
            </a:r>
            <a:endParaRPr lang="en-GB"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4" action="ppaction://hlinksldjump"/>
              </a:rPr>
              <a:t>Database Activities</a:t>
            </a:r>
            <a:endParaRPr lang="en-GB"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5" action="ppaction://hlinksldjump"/>
              </a:rPr>
              <a:t>Normalisation</a:t>
            </a:r>
            <a:endParaRPr lang="en-GB"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6" action="ppaction://hlinksldjump"/>
              </a:rPr>
              <a:t>Data Dictionary</a:t>
            </a:r>
            <a:endParaRPr lang="en-GB"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7" action="ppaction://hlinksldjump"/>
              </a:rPr>
              <a:t>Entity Relationship Diagram (ERD)</a:t>
            </a:r>
            <a:endParaRPr lang="en-GB"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8" action="ppaction://hlinksldjump"/>
              </a:rPr>
              <a:t>User Interface Designs</a:t>
            </a:r>
            <a:endParaRPr lang="en-GB"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9" action="ppaction://hlinksldjump"/>
              </a:rPr>
              <a:t>Designs for Forms</a:t>
            </a:r>
            <a:endParaRPr lang="en-GB"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10" action="ppaction://hlinksldjump"/>
              </a:rPr>
              <a:t>Implement Database Tables</a:t>
            </a:r>
            <a:endParaRPr lang="en-GB"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11" action="ppaction://hlinksldjump"/>
              </a:rPr>
              <a:t>Relationships</a:t>
            </a:r>
            <a:endParaRPr lang="en-GB"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12" action="ppaction://hlinksldjump"/>
              </a:rPr>
              <a:t>Input Data into the Tables</a:t>
            </a:r>
            <a:endParaRPr lang="en-GB"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13" action="ppaction://hlinksldjump"/>
              </a:rPr>
              <a:t>Forms</a:t>
            </a:r>
            <a:endParaRPr lang="en-GB"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14" action="ppaction://hlinksldjump"/>
              </a:rPr>
              <a:t>Advanced Forms</a:t>
            </a:r>
            <a:endParaRPr lang="en-GB"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15" action="ppaction://hlinksldjump"/>
              </a:rPr>
              <a:t>Switchboard</a:t>
            </a:r>
            <a:endParaRPr lang="en-GB" dirty="0" smtClean="0">
              <a:latin typeface="Calibri" pitchFamily="34" charset="0"/>
              <a:cs typeface="Calibri" pitchFamily="34" charset="0"/>
            </a:endParaRPr>
          </a:p>
          <a:p>
            <a:pPr algn="ctr">
              <a:buClr>
                <a:schemeClr val="hlink"/>
              </a:buClr>
              <a:buSzPct val="80000"/>
              <a:buNone/>
              <a:defRPr/>
            </a:pPr>
            <a:endParaRPr lang="en-GB" sz="2000" dirty="0" smtClean="0">
              <a:latin typeface="Calibri" pitchFamily="34" charset="0"/>
              <a:cs typeface="Calibri" pitchFamily="34" charset="0"/>
            </a:endParaRPr>
          </a:p>
          <a:p>
            <a:pPr algn="ctr">
              <a:buClr>
                <a:schemeClr val="hlink"/>
              </a:buClr>
              <a:buSzPct val="80000"/>
              <a:buNone/>
              <a:defRPr/>
            </a:pPr>
            <a:r>
              <a:rPr lang="en-GB" sz="2000" dirty="0" smtClean="0">
                <a:latin typeface="Calibri" pitchFamily="34" charset="0"/>
                <a:cs typeface="Calibri" pitchFamily="34" charset="0"/>
              </a:rPr>
              <a:t>For additional information within this section of the coursework unit, please see </a:t>
            </a:r>
            <a:r>
              <a:rPr lang="pt-BR" sz="2000" b="1" dirty="0" smtClean="0">
                <a:latin typeface="Calibri" pitchFamily="34" charset="0"/>
                <a:cs typeface="Calibri" pitchFamily="34" charset="0"/>
              </a:rPr>
              <a:t>Unit 23 - Database Notes</a:t>
            </a:r>
            <a:endParaRPr lang="en-GB" sz="2000" dirty="0" smtClean="0">
              <a:latin typeface="Calibri" pitchFamily="34" charset="0"/>
              <a:cs typeface="Calibri" pitchFamily="34" charset="0"/>
            </a:endParaRPr>
          </a:p>
        </p:txBody>
      </p:sp>
    </p:spTree>
    <p:extLst>
      <p:ext uri="{BB962C8B-B14F-4D97-AF65-F5344CB8AC3E}">
        <p14:creationId xmlns:p14="http://schemas.microsoft.com/office/powerpoint/2010/main" val="10391892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196752"/>
            <a:ext cx="8715436" cy="5040560"/>
          </a:xfrm>
        </p:spPr>
        <p:txBody>
          <a:bodyPr>
            <a:noAutofit/>
          </a:bodyPr>
          <a:lstStyle/>
          <a:p>
            <a:pPr marL="0" indent="0">
              <a:spcBef>
                <a:spcPts val="0"/>
              </a:spcBef>
              <a:buNone/>
            </a:pPr>
            <a:r>
              <a:rPr lang="en-US" sz="2000" dirty="0" smtClean="0"/>
              <a:t>Cube’s CEO has explained that the main users of the database will be call centre staff.</a:t>
            </a:r>
          </a:p>
          <a:p>
            <a:pPr marL="0" indent="0">
              <a:spcBef>
                <a:spcPts val="0"/>
              </a:spcBef>
              <a:buNone/>
            </a:pPr>
            <a:r>
              <a:rPr lang="en-US" sz="1800" b="1" i="1" dirty="0" smtClean="0"/>
              <a:t>Task 1 (P2.1)</a:t>
            </a:r>
            <a:r>
              <a:rPr lang="en-US" sz="1800" b="1" dirty="0" smtClean="0"/>
              <a:t> – </a:t>
            </a:r>
            <a:r>
              <a:rPr lang="en-US" sz="1800" dirty="0" smtClean="0"/>
              <a:t>You need to </a:t>
            </a:r>
            <a:r>
              <a:rPr lang="en-US" sz="1800" b="1" dirty="0" smtClean="0"/>
              <a:t>explain </a:t>
            </a:r>
            <a:r>
              <a:rPr lang="en-US" sz="1800" dirty="0" smtClean="0"/>
              <a:t>that you have </a:t>
            </a:r>
            <a:r>
              <a:rPr lang="en-US" sz="1800" b="1" dirty="0" smtClean="0"/>
              <a:t>understood what the purpose </a:t>
            </a:r>
            <a:r>
              <a:rPr lang="en-US" sz="1800" dirty="0" smtClean="0"/>
              <a:t>of the </a:t>
            </a:r>
            <a:r>
              <a:rPr lang="en-US" sz="1800" b="1" i="1" dirty="0" smtClean="0"/>
              <a:t>new Relational Database system </a:t>
            </a:r>
            <a:r>
              <a:rPr lang="en-US" sz="1800" dirty="0" smtClean="0"/>
              <a:t>is and the </a:t>
            </a:r>
            <a:r>
              <a:rPr lang="en-US" sz="1800" b="1" dirty="0" smtClean="0"/>
              <a:t>audience who will be using it</a:t>
            </a:r>
            <a:endParaRPr lang="en-US" sz="1800" dirty="0" smtClean="0"/>
          </a:p>
          <a:p>
            <a:pPr lvl="1">
              <a:spcBef>
                <a:spcPts val="0"/>
              </a:spcBef>
            </a:pPr>
            <a:r>
              <a:rPr lang="en-US" sz="1600" dirty="0" smtClean="0"/>
              <a:t>You should detail </a:t>
            </a:r>
            <a:r>
              <a:rPr lang="en-US" sz="1600" b="1" i="1" dirty="0" smtClean="0"/>
              <a:t>exactly what </a:t>
            </a:r>
            <a:r>
              <a:rPr lang="en-US" sz="1600" dirty="0" smtClean="0"/>
              <a:t>the </a:t>
            </a:r>
            <a:r>
              <a:rPr lang="en-US" sz="1600" b="1" i="1" dirty="0" smtClean="0"/>
              <a:t>database needs to do</a:t>
            </a:r>
            <a:endParaRPr lang="en-US" sz="1600" dirty="0" smtClean="0"/>
          </a:p>
          <a:p>
            <a:pPr lvl="1">
              <a:spcBef>
                <a:spcPts val="0"/>
              </a:spcBef>
            </a:pPr>
            <a:r>
              <a:rPr lang="en-US" sz="1600" dirty="0" smtClean="0"/>
              <a:t>Think about:</a:t>
            </a:r>
          </a:p>
          <a:p>
            <a:pPr lvl="2"/>
            <a:r>
              <a:rPr lang="en-US" sz="1600" b="1" dirty="0" smtClean="0"/>
              <a:t>who the audience is</a:t>
            </a:r>
          </a:p>
          <a:p>
            <a:pPr lvl="2"/>
            <a:r>
              <a:rPr lang="en-GB" sz="1600" dirty="0" smtClean="0"/>
              <a:t>Functional Requirements (</a:t>
            </a:r>
            <a:r>
              <a:rPr lang="en-GB" sz="1600" dirty="0"/>
              <a:t>what the user wants the system to do)</a:t>
            </a:r>
          </a:p>
          <a:p>
            <a:pPr lvl="2"/>
            <a:r>
              <a:rPr lang="en-GB" sz="1600" dirty="0" smtClean="0"/>
              <a:t>Non-functional Requirements </a:t>
            </a:r>
          </a:p>
          <a:p>
            <a:pPr lvl="3"/>
            <a:r>
              <a:rPr lang="en-GB" sz="1600" dirty="0" smtClean="0"/>
              <a:t>performance </a:t>
            </a:r>
            <a:r>
              <a:rPr lang="en-GB" sz="1600" dirty="0"/>
              <a:t>constraints (response time / availability of system / growth capacity / record retention)</a:t>
            </a:r>
          </a:p>
          <a:p>
            <a:pPr lvl="3"/>
            <a:r>
              <a:rPr lang="en-GB" sz="1600" dirty="0"/>
              <a:t>development constraints (cost / time / resources)</a:t>
            </a:r>
          </a:p>
          <a:p>
            <a:pPr lvl="2"/>
            <a:r>
              <a:rPr lang="en-GB" sz="1600" dirty="0" smtClean="0"/>
              <a:t>Design Objectives (ease of use / </a:t>
            </a:r>
            <a:r>
              <a:rPr lang="en-US" sz="1600" dirty="0" smtClean="0"/>
              <a:t>what </a:t>
            </a:r>
            <a:r>
              <a:rPr lang="en-US" sz="1600" b="1" dirty="0"/>
              <a:t>skills do they </a:t>
            </a:r>
            <a:r>
              <a:rPr lang="en-US" sz="1600" b="1" dirty="0" smtClean="0"/>
              <a:t>have / </a:t>
            </a:r>
            <a:r>
              <a:rPr lang="en-US" sz="1600" dirty="0" smtClean="0"/>
              <a:t>what </a:t>
            </a:r>
            <a:r>
              <a:rPr lang="en-US" sz="1600" b="1" dirty="0"/>
              <a:t>assistance will they need </a:t>
            </a:r>
            <a:r>
              <a:rPr lang="en-US" sz="1600" dirty="0"/>
              <a:t>in order to use the </a:t>
            </a:r>
            <a:r>
              <a:rPr lang="en-US" sz="1600" dirty="0" smtClean="0"/>
              <a:t>database)</a:t>
            </a:r>
          </a:p>
          <a:p>
            <a:pPr lvl="2"/>
            <a:r>
              <a:rPr lang="en-US" sz="1600" dirty="0" smtClean="0"/>
              <a:t>House style and use of images</a:t>
            </a:r>
            <a:endParaRPr lang="en-US" sz="1600" dirty="0"/>
          </a:p>
          <a:p>
            <a:endParaRPr lang="en-GB" sz="2800" dirty="0" smtClean="0"/>
          </a:p>
          <a:p>
            <a:endParaRPr lang="en-GB" sz="2800" dirty="0"/>
          </a:p>
          <a:p>
            <a:r>
              <a:rPr lang="en-GB" sz="2800" dirty="0"/>
              <a:t>	</a:t>
            </a:r>
          </a:p>
          <a:p>
            <a:pPr lvl="1">
              <a:spcBef>
                <a:spcPts val="0"/>
              </a:spcBef>
            </a:pPr>
            <a:endParaRPr lang="en-GB" sz="1800" dirty="0" smtClean="0"/>
          </a:p>
          <a:p>
            <a:pPr marL="0" indent="0" algn="ctr">
              <a:spcBef>
                <a:spcPts val="0"/>
              </a:spcBef>
              <a:buNone/>
            </a:pPr>
            <a:r>
              <a:rPr lang="en-GB" sz="2000" b="1" u="sng" dirty="0" smtClean="0"/>
              <a:t>Remember: </a:t>
            </a:r>
            <a:r>
              <a:rPr lang="en-AU" sz="2000" b="1" u="sng" dirty="0" smtClean="0"/>
              <a:t>A Relational Database is a collection of normalised tables that eliminate redundant data, making data storage and retrieval safe and efficient.</a:t>
            </a:r>
            <a:endParaRPr lang="en-GB" sz="2000" b="1" i="1" u="sng" dirty="0" smtClean="0"/>
          </a:p>
        </p:txBody>
      </p:sp>
      <p:sp>
        <p:nvSpPr>
          <p:cNvPr id="2" name="Title 1"/>
          <p:cNvSpPr>
            <a:spLocks noGrp="1"/>
          </p:cNvSpPr>
          <p:nvPr>
            <p:ph type="title"/>
          </p:nvPr>
        </p:nvSpPr>
        <p:spPr>
          <a:xfrm>
            <a:off x="428596" y="354244"/>
            <a:ext cx="8229600" cy="770500"/>
          </a:xfrm>
        </p:spPr>
        <p:txBody>
          <a:bodyPr/>
          <a:lstStyle/>
          <a:p>
            <a:r>
              <a:rPr lang="en-US" b="1" dirty="0" smtClean="0"/>
              <a:t>1 - Purpose and Audience</a:t>
            </a:r>
            <a:endParaRPr lang="en-US"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096080"/>
            <a:ext cx="8643998" cy="5429264"/>
          </a:xfrm>
        </p:spPr>
        <p:txBody>
          <a:bodyPr>
            <a:noAutofit/>
          </a:bodyPr>
          <a:lstStyle/>
          <a:p>
            <a:pPr marL="3175" indent="0">
              <a:buNone/>
            </a:pPr>
            <a:r>
              <a:rPr lang="en-GB" sz="2000" dirty="0"/>
              <a:t>Your database must have a </a:t>
            </a:r>
            <a:r>
              <a:rPr lang="en-GB" sz="2000" b="1" dirty="0"/>
              <a:t>sheet</a:t>
            </a:r>
            <a:r>
              <a:rPr lang="en-GB" sz="2000" dirty="0"/>
              <a:t> that </a:t>
            </a:r>
            <a:r>
              <a:rPr lang="en-GB" sz="2000" b="1" i="1" dirty="0"/>
              <a:t>stores customer information </a:t>
            </a:r>
            <a:r>
              <a:rPr lang="en-GB" sz="2000" dirty="0"/>
              <a:t>and </a:t>
            </a:r>
            <a:r>
              <a:rPr lang="en-GB" sz="2000" b="1" i="1" dirty="0"/>
              <a:t>some detail about what the customer has bought or </a:t>
            </a:r>
            <a:r>
              <a:rPr lang="en-GB" sz="2000" b="1" i="1" dirty="0" smtClean="0"/>
              <a:t>spent</a:t>
            </a:r>
            <a:r>
              <a:rPr lang="en-GB" sz="2000" dirty="0" smtClean="0"/>
              <a:t>.</a:t>
            </a:r>
          </a:p>
          <a:p>
            <a:pPr marL="3175" indent="0" algn="ctr">
              <a:buNone/>
            </a:pPr>
            <a:r>
              <a:rPr lang="en-GB" sz="2000" b="1" u="sng" dirty="0" smtClean="0"/>
              <a:t>OR</a:t>
            </a:r>
          </a:p>
          <a:p>
            <a:pPr marL="3175" indent="0">
              <a:buNone/>
            </a:pPr>
            <a:r>
              <a:rPr lang="en-GB" sz="2000" dirty="0" smtClean="0"/>
              <a:t>Information </a:t>
            </a:r>
            <a:r>
              <a:rPr lang="en-GB" sz="2000" dirty="0"/>
              <a:t>about the </a:t>
            </a:r>
            <a:r>
              <a:rPr lang="en-GB" sz="2000" b="1" dirty="0"/>
              <a:t>products </a:t>
            </a:r>
            <a:r>
              <a:rPr lang="en-GB" sz="2000" dirty="0"/>
              <a:t>and how much they were bought for (trade price, Profit, VAT etc</a:t>
            </a:r>
            <a:r>
              <a:rPr lang="en-GB" sz="2000" dirty="0" smtClean="0"/>
              <a:t>...)</a:t>
            </a:r>
          </a:p>
          <a:p>
            <a:r>
              <a:rPr lang="en-GB" sz="2000" b="1" dirty="0" smtClean="0"/>
              <a:t>Basically</a:t>
            </a:r>
            <a:r>
              <a:rPr lang="en-GB" sz="2000" dirty="0" smtClean="0"/>
              <a:t> </a:t>
            </a:r>
            <a:r>
              <a:rPr lang="en-GB" sz="2000" dirty="0"/>
              <a:t>information that can be processed using a variety of tools such as filtering, graphs, goal seek.</a:t>
            </a:r>
          </a:p>
          <a:p>
            <a:pPr marL="0" indent="0">
              <a:buNone/>
            </a:pPr>
            <a:r>
              <a:rPr lang="en-GB" sz="2000" dirty="0"/>
              <a:t>------------------------------------------------------------------------------------------</a:t>
            </a:r>
          </a:p>
          <a:p>
            <a:pPr marL="0" indent="0">
              <a:buNone/>
            </a:pPr>
            <a:r>
              <a:rPr lang="en-GB" sz="1800" b="1" i="1" dirty="0" smtClean="0"/>
              <a:t>Task 2 (</a:t>
            </a:r>
            <a:r>
              <a:rPr lang="en-US" sz="1800" b="1" i="1" dirty="0" smtClean="0"/>
              <a:t>P2.2</a:t>
            </a:r>
            <a:r>
              <a:rPr lang="en-GB" sz="1800" b="1" i="1" dirty="0" smtClean="0"/>
              <a:t>)</a:t>
            </a:r>
            <a:r>
              <a:rPr lang="en-GB" sz="1800" dirty="0" smtClean="0"/>
              <a:t> – </a:t>
            </a:r>
            <a:r>
              <a:rPr lang="en-GB" sz="1800" b="1" dirty="0" smtClean="0"/>
              <a:t>Describe exactly </a:t>
            </a:r>
            <a:r>
              <a:rPr lang="en-GB" sz="1800" dirty="0" smtClean="0"/>
              <a:t>how the </a:t>
            </a:r>
            <a:r>
              <a:rPr lang="en-GB" sz="1800" b="1" dirty="0" smtClean="0"/>
              <a:t>Relational Database </a:t>
            </a:r>
            <a:r>
              <a:rPr lang="en-GB" sz="1800" dirty="0" smtClean="0"/>
              <a:t>is </a:t>
            </a:r>
            <a:r>
              <a:rPr lang="en-GB" sz="1800" b="1" i="1" dirty="0" smtClean="0"/>
              <a:t>going to work</a:t>
            </a:r>
            <a:r>
              <a:rPr lang="en-GB" sz="1800" dirty="0" smtClean="0"/>
              <a:t>.  Explain </a:t>
            </a:r>
            <a:r>
              <a:rPr lang="en-GB" sz="1800" b="1" dirty="0" smtClean="0"/>
              <a:t>all</a:t>
            </a:r>
            <a:r>
              <a:rPr lang="en-GB" sz="1800" dirty="0" smtClean="0"/>
              <a:t> the </a:t>
            </a:r>
            <a:r>
              <a:rPr lang="en-GB" sz="1800" b="1" i="1" dirty="0" smtClean="0"/>
              <a:t>inputs</a:t>
            </a:r>
            <a:r>
              <a:rPr lang="en-GB" sz="1800" dirty="0" smtClean="0"/>
              <a:t>, how these are going to be </a:t>
            </a:r>
            <a:r>
              <a:rPr lang="en-GB" sz="1800" b="1" i="1" dirty="0" smtClean="0"/>
              <a:t>processed </a:t>
            </a:r>
            <a:r>
              <a:rPr lang="en-GB" sz="1800" dirty="0" smtClean="0"/>
              <a:t>and what </a:t>
            </a:r>
            <a:r>
              <a:rPr lang="en-GB" sz="1800" b="1" i="1" dirty="0" smtClean="0"/>
              <a:t>outputs </a:t>
            </a:r>
            <a:r>
              <a:rPr lang="en-GB" sz="1800" dirty="0" smtClean="0"/>
              <a:t>there will be</a:t>
            </a:r>
          </a:p>
          <a:p>
            <a:pPr lvl="1"/>
            <a:r>
              <a:rPr lang="en-US" sz="1600" dirty="0" smtClean="0"/>
              <a:t>Before you begin the database CUBE’s CEO must see a detailed plan of the proposed system</a:t>
            </a:r>
          </a:p>
          <a:p>
            <a:pPr lvl="1"/>
            <a:r>
              <a:rPr lang="en-US" sz="1600" dirty="0" smtClean="0"/>
              <a:t>REMEMBER – The database system will contain </a:t>
            </a:r>
            <a:r>
              <a:rPr lang="en-US" sz="1600" b="1" dirty="0" smtClean="0"/>
              <a:t>at least </a:t>
            </a:r>
            <a:r>
              <a:rPr lang="en-US" sz="1600" dirty="0" smtClean="0"/>
              <a:t>three separate tables</a:t>
            </a:r>
          </a:p>
        </p:txBody>
      </p:sp>
      <p:sp>
        <p:nvSpPr>
          <p:cNvPr id="2" name="Title 1"/>
          <p:cNvSpPr>
            <a:spLocks noGrp="1"/>
          </p:cNvSpPr>
          <p:nvPr>
            <p:ph type="title"/>
          </p:nvPr>
        </p:nvSpPr>
        <p:spPr>
          <a:xfrm>
            <a:off x="428596" y="238824"/>
            <a:ext cx="8229600" cy="917596"/>
          </a:xfrm>
        </p:spPr>
        <p:txBody>
          <a:bodyPr>
            <a:noAutofit/>
          </a:bodyPr>
          <a:lstStyle/>
          <a:p>
            <a:r>
              <a:rPr lang="en-US" b="1" dirty="0" smtClean="0"/>
              <a:t>2 – Database Activities</a:t>
            </a: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1720965931"/>
              </p:ext>
            </p:extLst>
          </p:nvPr>
        </p:nvGraphicFramePr>
        <p:xfrm>
          <a:off x="899592" y="5367104"/>
          <a:ext cx="7992888" cy="1158240"/>
        </p:xfrm>
        <a:graphic>
          <a:graphicData uri="http://schemas.openxmlformats.org/drawingml/2006/table">
            <a:tbl>
              <a:tblPr firstRow="1" bandRow="1">
                <a:tableStyleId>{5C22544A-7EE6-4342-B048-85BDC9FD1C3A}</a:tableStyleId>
              </a:tblPr>
              <a:tblGrid>
                <a:gridCol w="2664296"/>
                <a:gridCol w="2664296"/>
                <a:gridCol w="2664296"/>
              </a:tblGrid>
              <a:tr h="0">
                <a:tc>
                  <a:txBody>
                    <a:bodyPr/>
                    <a:lstStyle/>
                    <a:p>
                      <a:pPr algn="ctr"/>
                      <a:r>
                        <a:rPr lang="en-US" sz="1600" b="1" dirty="0" smtClean="0">
                          <a:solidFill>
                            <a:schemeClr val="tx1"/>
                          </a:solidFill>
                          <a:latin typeface="Calibri" pitchFamily="34" charset="0"/>
                          <a:cs typeface="Calibri" pitchFamily="34" charset="0"/>
                        </a:rPr>
                        <a:t>Input</a:t>
                      </a:r>
                      <a:endParaRPr lang="en-GB" sz="1600" dirty="0">
                        <a:solidFill>
                          <a:schemeClr val="tx1"/>
                        </a:solidFill>
                        <a:latin typeface="Calibri" pitchFamily="34" charset="0"/>
                        <a:cs typeface="Calibri" pitchFamily="34" charset="0"/>
                      </a:endParaRPr>
                    </a:p>
                  </a:txBody>
                  <a:tcPr/>
                </a:tc>
                <a:tc>
                  <a:txBody>
                    <a:bodyPr/>
                    <a:lstStyle/>
                    <a:p>
                      <a:pPr algn="ctr"/>
                      <a:r>
                        <a:rPr lang="en-US" sz="1600" b="1" dirty="0" smtClean="0">
                          <a:solidFill>
                            <a:schemeClr val="tx1"/>
                          </a:solidFill>
                          <a:latin typeface="Calibri" pitchFamily="34" charset="0"/>
                          <a:cs typeface="Calibri" pitchFamily="34" charset="0"/>
                        </a:rPr>
                        <a:t>Process</a:t>
                      </a:r>
                      <a:endParaRPr lang="en-GB" sz="1600" dirty="0">
                        <a:solidFill>
                          <a:schemeClr val="tx1"/>
                        </a:solidFill>
                        <a:latin typeface="Calibri" pitchFamily="34" charset="0"/>
                        <a:cs typeface="Calibri" pitchFamily="34" charset="0"/>
                      </a:endParaRPr>
                    </a:p>
                  </a:txBody>
                  <a:tcPr/>
                </a:tc>
                <a:tc>
                  <a:txBody>
                    <a:bodyPr/>
                    <a:lstStyle/>
                    <a:p>
                      <a:pPr algn="ctr"/>
                      <a:r>
                        <a:rPr lang="en-US" sz="1600" b="1" dirty="0" smtClean="0">
                          <a:solidFill>
                            <a:schemeClr val="tx1"/>
                          </a:solidFill>
                          <a:latin typeface="Calibri" pitchFamily="34" charset="0"/>
                          <a:cs typeface="Calibri" pitchFamily="34" charset="0"/>
                        </a:rPr>
                        <a:t>Output</a:t>
                      </a:r>
                      <a:endParaRPr lang="en-GB" sz="1600" dirty="0">
                        <a:solidFill>
                          <a:schemeClr val="tx1"/>
                        </a:solidFill>
                        <a:latin typeface="Calibri" pitchFamily="34" charset="0"/>
                        <a:cs typeface="Calibri" pitchFamily="34" charset="0"/>
                      </a:endParaRPr>
                    </a:p>
                  </a:txBody>
                  <a:tcPr/>
                </a:tc>
              </a:tr>
              <a:tr h="329314">
                <a:tc>
                  <a:txBody>
                    <a:bodyPr/>
                    <a:lstStyle/>
                    <a:p>
                      <a:r>
                        <a:rPr lang="en-US" sz="1600" dirty="0" smtClean="0">
                          <a:solidFill>
                            <a:schemeClr val="tx1"/>
                          </a:solidFill>
                          <a:latin typeface="Calibri" pitchFamily="34" charset="0"/>
                          <a:cs typeface="Calibri" pitchFamily="34" charset="0"/>
                        </a:rPr>
                        <a:t>Album title</a:t>
                      </a:r>
                    </a:p>
                    <a:p>
                      <a:r>
                        <a:rPr lang="en-US" sz="1600" dirty="0" smtClean="0">
                          <a:solidFill>
                            <a:schemeClr val="tx1"/>
                          </a:solidFill>
                          <a:latin typeface="Calibri" pitchFamily="34" charset="0"/>
                          <a:cs typeface="Calibri" pitchFamily="34" charset="0"/>
                        </a:rPr>
                        <a:t>Artist name</a:t>
                      </a:r>
                    </a:p>
                    <a:p>
                      <a:r>
                        <a:rPr lang="en-US" sz="1600" dirty="0" smtClean="0">
                          <a:solidFill>
                            <a:schemeClr val="tx1"/>
                          </a:solidFill>
                          <a:latin typeface="Calibri" pitchFamily="34" charset="0"/>
                          <a:cs typeface="Calibri" pitchFamily="34" charset="0"/>
                        </a:rPr>
                        <a:t>Artist ID</a:t>
                      </a:r>
                      <a:endParaRPr lang="en-GB" sz="1600" dirty="0">
                        <a:solidFill>
                          <a:schemeClr val="tx1"/>
                        </a:solidFill>
                        <a:latin typeface="Calibri" pitchFamily="34" charset="0"/>
                        <a:cs typeface="Calibri" pitchFamily="34" charset="0"/>
                      </a:endParaRPr>
                    </a:p>
                  </a:txBody>
                  <a:tcPr/>
                </a:tc>
                <a:tc>
                  <a:txBody>
                    <a:bodyPr/>
                    <a:lstStyle/>
                    <a:p>
                      <a:r>
                        <a:rPr lang="en-US" sz="1600" dirty="0" smtClean="0">
                          <a:solidFill>
                            <a:schemeClr val="tx1"/>
                          </a:solidFill>
                          <a:latin typeface="Calibri" pitchFamily="34" charset="0"/>
                          <a:cs typeface="Calibri" pitchFamily="34" charset="0"/>
                        </a:rPr>
                        <a:t>Query and Report</a:t>
                      </a:r>
                      <a:endParaRPr lang="en-GB" sz="1600" dirty="0">
                        <a:solidFill>
                          <a:schemeClr val="tx1"/>
                        </a:solidFill>
                        <a:latin typeface="Calibri" pitchFamily="34" charset="0"/>
                        <a:cs typeface="Calibri" pitchFamily="34" charset="0"/>
                      </a:endParaRPr>
                    </a:p>
                  </a:txBody>
                  <a:tcPr/>
                </a:tc>
                <a:tc>
                  <a:txBody>
                    <a:bodyPr/>
                    <a:lstStyle/>
                    <a:p>
                      <a:r>
                        <a:rPr lang="en-US" sz="1600" dirty="0" smtClean="0">
                          <a:solidFill>
                            <a:schemeClr val="tx1"/>
                          </a:solidFill>
                          <a:latin typeface="Calibri" pitchFamily="34" charset="0"/>
                          <a:cs typeface="Calibri" pitchFamily="34" charset="0"/>
                        </a:rPr>
                        <a:t>Display or print lists of albums produced by particular artists</a:t>
                      </a:r>
                      <a:endParaRPr lang="en-GB" sz="1600" dirty="0">
                        <a:solidFill>
                          <a:schemeClr val="tx1"/>
                        </a:solidFill>
                        <a:latin typeface="Calibri" pitchFamily="34" charset="0"/>
                        <a:cs typeface="Calibri"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107504" y="1029202"/>
            <a:ext cx="8928992" cy="6072206"/>
          </a:xfrm>
        </p:spPr>
        <p:txBody>
          <a:bodyPr>
            <a:normAutofit fontScale="85000" lnSpcReduction="10000"/>
          </a:bodyPr>
          <a:lstStyle/>
          <a:p>
            <a:pPr marL="0" indent="0">
              <a:lnSpc>
                <a:spcPct val="90000"/>
              </a:lnSpc>
              <a:spcBef>
                <a:spcPts val="0"/>
              </a:spcBef>
              <a:buNone/>
            </a:pPr>
            <a:r>
              <a:rPr lang="en-GB" sz="2100" dirty="0"/>
              <a:t>Normalisation is the process of sorting data into logical and simple structures for </a:t>
            </a:r>
            <a:r>
              <a:rPr lang="en-GB" sz="2100" dirty="0" smtClean="0"/>
              <a:t>databases. It </a:t>
            </a:r>
            <a:r>
              <a:rPr lang="en-GB" sz="2100" dirty="0"/>
              <a:t>eliminates data that repeats </a:t>
            </a:r>
            <a:r>
              <a:rPr lang="en-GB" sz="2100" dirty="0" smtClean="0"/>
              <a:t>itself.</a:t>
            </a:r>
            <a:endParaRPr lang="en-GB" sz="2100" dirty="0"/>
          </a:p>
          <a:p>
            <a:pPr>
              <a:lnSpc>
                <a:spcPct val="90000"/>
              </a:lnSpc>
              <a:spcBef>
                <a:spcPts val="0"/>
              </a:spcBef>
            </a:pPr>
            <a:r>
              <a:rPr lang="en-GB" sz="1900" b="1" dirty="0" smtClean="0"/>
              <a:t>1</a:t>
            </a:r>
            <a:r>
              <a:rPr lang="en-GB" sz="1900" b="1" baseline="30000" dirty="0" smtClean="0"/>
              <a:t>st</a:t>
            </a:r>
            <a:r>
              <a:rPr lang="en-GB" sz="1900" b="1" dirty="0" smtClean="0"/>
              <a:t> </a:t>
            </a:r>
            <a:r>
              <a:rPr lang="en-GB" sz="1900" b="1" dirty="0"/>
              <a:t>Normal Form (</a:t>
            </a:r>
            <a:r>
              <a:rPr lang="en-GB" sz="1900" b="1" dirty="0" smtClean="0"/>
              <a:t>1NF)</a:t>
            </a:r>
            <a:r>
              <a:rPr lang="en-GB" sz="1900" dirty="0" smtClean="0"/>
              <a:t> - Tables </a:t>
            </a:r>
            <a:r>
              <a:rPr lang="en-GB" sz="1900" dirty="0"/>
              <a:t>do not contain repeating </a:t>
            </a:r>
            <a:r>
              <a:rPr lang="en-GB" sz="1900" dirty="0" smtClean="0"/>
              <a:t>data</a:t>
            </a:r>
            <a:endParaRPr lang="en-GB" sz="1900" dirty="0"/>
          </a:p>
          <a:p>
            <a:pPr>
              <a:lnSpc>
                <a:spcPct val="90000"/>
              </a:lnSpc>
              <a:spcBef>
                <a:spcPts val="0"/>
              </a:spcBef>
            </a:pPr>
            <a:r>
              <a:rPr lang="en-GB" sz="1900" b="1" dirty="0"/>
              <a:t>2</a:t>
            </a:r>
            <a:r>
              <a:rPr lang="en-GB" sz="1900" b="1" baseline="30000" dirty="0"/>
              <a:t>nd</a:t>
            </a:r>
            <a:r>
              <a:rPr lang="en-GB" sz="1900" b="1" dirty="0"/>
              <a:t> Normal Form (2NF</a:t>
            </a:r>
            <a:r>
              <a:rPr lang="en-GB" sz="1900" b="1" dirty="0" smtClean="0"/>
              <a:t>)</a:t>
            </a:r>
            <a:r>
              <a:rPr lang="en-GB" sz="1900" dirty="0" smtClean="0"/>
              <a:t> - Tables </a:t>
            </a:r>
            <a:r>
              <a:rPr lang="en-GB" sz="1900" dirty="0"/>
              <a:t>do not contain fields that are not needed within that particular </a:t>
            </a:r>
            <a:r>
              <a:rPr lang="en-GB" sz="1900" dirty="0" smtClean="0"/>
              <a:t>table</a:t>
            </a:r>
            <a:endParaRPr lang="en-GB" sz="1900" dirty="0"/>
          </a:p>
          <a:p>
            <a:pPr lvl="1">
              <a:lnSpc>
                <a:spcPct val="90000"/>
              </a:lnSpc>
              <a:spcBef>
                <a:spcPts val="0"/>
              </a:spcBef>
            </a:pPr>
            <a:r>
              <a:rPr lang="en-GB" sz="1900" dirty="0"/>
              <a:t>For example in our holiday example in the booking table you would not need price of the holiday as this is stored within the holiday table and the link allows this information to be </a:t>
            </a:r>
            <a:r>
              <a:rPr lang="en-GB" sz="1900" dirty="0" smtClean="0"/>
              <a:t>shared</a:t>
            </a:r>
            <a:endParaRPr lang="en-GB" sz="1900" dirty="0"/>
          </a:p>
          <a:p>
            <a:pPr>
              <a:lnSpc>
                <a:spcPct val="90000"/>
              </a:lnSpc>
              <a:spcBef>
                <a:spcPts val="0"/>
              </a:spcBef>
            </a:pPr>
            <a:r>
              <a:rPr lang="en-GB" sz="1900" b="1" dirty="0"/>
              <a:t>3</a:t>
            </a:r>
            <a:r>
              <a:rPr lang="en-GB" sz="1900" b="1" baseline="30000" dirty="0"/>
              <a:t>rd</a:t>
            </a:r>
            <a:r>
              <a:rPr lang="en-GB" sz="1900" b="1" dirty="0"/>
              <a:t> Normal Form (3NF</a:t>
            </a:r>
            <a:r>
              <a:rPr lang="en-GB" sz="1900" b="1" dirty="0" smtClean="0"/>
              <a:t>)</a:t>
            </a:r>
            <a:r>
              <a:rPr lang="en-GB" sz="1900" dirty="0" smtClean="0"/>
              <a:t> - Tables </a:t>
            </a:r>
            <a:r>
              <a:rPr lang="en-GB" sz="1900" dirty="0"/>
              <a:t>do not contain any fields that could act as a primary key (</a:t>
            </a:r>
            <a:r>
              <a:rPr lang="en-GB" sz="1900" dirty="0" err="1"/>
              <a:t>ie</a:t>
            </a:r>
            <a:r>
              <a:rPr lang="en-GB" sz="1900" dirty="0"/>
              <a:t> unique) other than the one used as a primary </a:t>
            </a:r>
            <a:r>
              <a:rPr lang="en-GB" sz="1900" dirty="0" smtClean="0"/>
              <a:t>key</a:t>
            </a:r>
            <a:endParaRPr lang="en-GB" sz="1400" dirty="0" smtClean="0"/>
          </a:p>
          <a:p>
            <a:pPr marL="365125" indent="-365125">
              <a:lnSpc>
                <a:spcPct val="80000"/>
              </a:lnSpc>
              <a:spcBef>
                <a:spcPts val="0"/>
              </a:spcBef>
              <a:buNone/>
            </a:pPr>
            <a:endParaRPr lang="en-GB" sz="1800" dirty="0" smtClean="0"/>
          </a:p>
          <a:p>
            <a:pPr marL="365125" indent="-365125">
              <a:lnSpc>
                <a:spcPct val="80000"/>
              </a:lnSpc>
              <a:spcBef>
                <a:spcPts val="0"/>
              </a:spcBef>
              <a:buNone/>
            </a:pPr>
            <a:r>
              <a:rPr lang="en-GB" sz="1600" dirty="0" smtClean="0"/>
              <a:t>Benefits of normalisation include:</a:t>
            </a:r>
          </a:p>
          <a:p>
            <a:pPr>
              <a:lnSpc>
                <a:spcPct val="80000"/>
              </a:lnSpc>
              <a:spcBef>
                <a:spcPts val="0"/>
              </a:spcBef>
            </a:pPr>
            <a:r>
              <a:rPr lang="en-GB" sz="1600" dirty="0" smtClean="0"/>
              <a:t>Reduction of data redundancy</a:t>
            </a:r>
          </a:p>
          <a:p>
            <a:pPr>
              <a:lnSpc>
                <a:spcPct val="80000"/>
              </a:lnSpc>
              <a:spcBef>
                <a:spcPts val="0"/>
              </a:spcBef>
            </a:pPr>
            <a:r>
              <a:rPr lang="en-GB" sz="1600" dirty="0" smtClean="0"/>
              <a:t>Greater database efficiency</a:t>
            </a:r>
          </a:p>
          <a:p>
            <a:pPr>
              <a:lnSpc>
                <a:spcPct val="80000"/>
              </a:lnSpc>
              <a:spcBef>
                <a:spcPts val="0"/>
              </a:spcBef>
            </a:pPr>
            <a:r>
              <a:rPr lang="en-GB" sz="1600" dirty="0" smtClean="0"/>
              <a:t>Database can be updated and amended easier</a:t>
            </a:r>
          </a:p>
          <a:p>
            <a:pPr>
              <a:lnSpc>
                <a:spcPct val="80000"/>
              </a:lnSpc>
              <a:spcBef>
                <a:spcPts val="0"/>
              </a:spcBef>
            </a:pPr>
            <a:r>
              <a:rPr lang="en-GB" sz="1600" dirty="0" smtClean="0"/>
              <a:t>Database takes up less memory which leads to quicker operations</a:t>
            </a:r>
          </a:p>
          <a:p>
            <a:pPr marL="0" indent="0">
              <a:lnSpc>
                <a:spcPct val="80000"/>
              </a:lnSpc>
              <a:spcBef>
                <a:spcPts val="0"/>
              </a:spcBef>
              <a:buNone/>
            </a:pPr>
            <a:endParaRPr lang="en-GB" sz="1600" dirty="0" smtClean="0"/>
          </a:p>
          <a:p>
            <a:pPr marL="0" indent="0" algn="ctr">
              <a:lnSpc>
                <a:spcPct val="80000"/>
              </a:lnSpc>
              <a:spcBef>
                <a:spcPts val="0"/>
              </a:spcBef>
              <a:buNone/>
            </a:pPr>
            <a:r>
              <a:rPr lang="en-AU" sz="1600" dirty="0" smtClean="0"/>
              <a:t>For further information concerning normalisation and examples, please refer to </a:t>
            </a:r>
            <a:r>
              <a:rPr lang="en-AU" sz="1600" b="1" i="1" dirty="0" smtClean="0"/>
              <a:t>“Unit 23 - LO2 - Database Notes”</a:t>
            </a:r>
          </a:p>
          <a:p>
            <a:pPr marL="0" indent="0">
              <a:lnSpc>
                <a:spcPct val="80000"/>
              </a:lnSpc>
              <a:buNone/>
            </a:pPr>
            <a:r>
              <a:rPr lang="en-GB" sz="2800" b="1" i="1" dirty="0" smtClean="0"/>
              <a:t>--------------------------------------------------------------------------------------------</a:t>
            </a:r>
            <a:endParaRPr lang="en-GB" sz="2100" b="1" i="1" dirty="0" smtClean="0"/>
          </a:p>
          <a:p>
            <a:pPr marL="0" indent="0">
              <a:lnSpc>
                <a:spcPct val="80000"/>
              </a:lnSpc>
              <a:buNone/>
            </a:pPr>
            <a:r>
              <a:rPr lang="en-GB" sz="2100" b="1" i="1" dirty="0" smtClean="0"/>
              <a:t>Task </a:t>
            </a:r>
            <a:r>
              <a:rPr lang="en-GB" sz="2100" b="1" i="1" dirty="0"/>
              <a:t>3 (P2.3)</a:t>
            </a:r>
            <a:r>
              <a:rPr lang="en-GB" sz="2100" b="1" dirty="0"/>
              <a:t> </a:t>
            </a:r>
            <a:r>
              <a:rPr lang="en-GB" sz="2100" dirty="0"/>
              <a:t>– Briefly explain </a:t>
            </a:r>
            <a:r>
              <a:rPr lang="en-GB" sz="2100" b="1" dirty="0"/>
              <a:t>what Normalisation is </a:t>
            </a:r>
            <a:r>
              <a:rPr lang="en-GB" sz="2100" dirty="0"/>
              <a:t>and </a:t>
            </a:r>
            <a:r>
              <a:rPr lang="en-GB" sz="2100" b="1" i="1" dirty="0"/>
              <a:t>why it is beneficial to perform it</a:t>
            </a:r>
          </a:p>
          <a:p>
            <a:pPr marL="0" indent="0">
              <a:buNone/>
            </a:pPr>
            <a:r>
              <a:rPr lang="en-GB" sz="2100" b="1" i="1" dirty="0" smtClean="0"/>
              <a:t>Task </a:t>
            </a:r>
            <a:r>
              <a:rPr lang="en-GB" sz="2100" b="1" i="1" dirty="0"/>
              <a:t>4 (</a:t>
            </a:r>
            <a:r>
              <a:rPr lang="en-US" sz="2100" b="1" i="1" dirty="0"/>
              <a:t>M1.1</a:t>
            </a:r>
            <a:r>
              <a:rPr lang="en-GB" sz="2100" b="1" i="1" dirty="0"/>
              <a:t>)</a:t>
            </a:r>
            <a:r>
              <a:rPr lang="en-GB" sz="2100" dirty="0"/>
              <a:t> – Using the </a:t>
            </a:r>
            <a:r>
              <a:rPr lang="en-GB" sz="2100" dirty="0" smtClean="0"/>
              <a:t>un-normalised </a:t>
            </a:r>
            <a:r>
              <a:rPr lang="en-GB" sz="2100" dirty="0"/>
              <a:t>dataset, normalise to the </a:t>
            </a:r>
            <a:r>
              <a:rPr lang="en-US" sz="2100" b="1" dirty="0"/>
              <a:t>3</a:t>
            </a:r>
            <a:r>
              <a:rPr lang="en-US" sz="2100" b="1" baseline="30000" dirty="0"/>
              <a:t>rd</a:t>
            </a:r>
            <a:r>
              <a:rPr lang="en-US" sz="2100" b="1" dirty="0"/>
              <a:t> Normal Form</a:t>
            </a:r>
            <a:r>
              <a:rPr lang="en-US" sz="2100" dirty="0"/>
              <a:t>, </a:t>
            </a:r>
            <a:r>
              <a:rPr lang="en-US" sz="2100" dirty="0" smtClean="0"/>
              <a:t>justifying all </a:t>
            </a:r>
            <a:r>
              <a:rPr lang="en-US" sz="2100" dirty="0"/>
              <a:t>the entities (tables) and attributes during each </a:t>
            </a:r>
            <a:r>
              <a:rPr lang="en-US" sz="2100" dirty="0" smtClean="0"/>
              <a:t>stage (</a:t>
            </a:r>
            <a:r>
              <a:rPr lang="en-US" sz="2100" b="1" i="1" dirty="0" smtClean="0"/>
              <a:t>click to view potential data fields</a:t>
            </a:r>
            <a:r>
              <a:rPr lang="en-US" sz="2100" dirty="0" smtClean="0"/>
              <a:t>)</a:t>
            </a:r>
          </a:p>
          <a:p>
            <a:pPr marL="2867025" lvl="1"/>
            <a:r>
              <a:rPr lang="en-US" sz="1900" dirty="0" smtClean="0"/>
              <a:t>You </a:t>
            </a:r>
            <a:r>
              <a:rPr lang="en-US" sz="1900" dirty="0"/>
              <a:t>should have a </a:t>
            </a:r>
            <a:r>
              <a:rPr lang="en-US" sz="1900" b="1" dirty="0"/>
              <a:t>minimum</a:t>
            </a:r>
            <a:r>
              <a:rPr lang="en-US" sz="1900" dirty="0"/>
              <a:t> of </a:t>
            </a:r>
            <a:r>
              <a:rPr lang="en-US" sz="1900" b="1" dirty="0"/>
              <a:t>three </a:t>
            </a:r>
            <a:r>
              <a:rPr lang="en-US" sz="1900" dirty="0"/>
              <a:t>tables</a:t>
            </a:r>
          </a:p>
          <a:p>
            <a:pPr marL="3765550" lvl="1"/>
            <a:r>
              <a:rPr lang="en-US" sz="1900" b="1" dirty="0"/>
              <a:t>Explain</a:t>
            </a:r>
            <a:r>
              <a:rPr lang="en-US" sz="1900" dirty="0"/>
              <a:t> and </a:t>
            </a:r>
            <a:r>
              <a:rPr lang="en-US" sz="1900" b="1" dirty="0"/>
              <a:t>justify</a:t>
            </a:r>
            <a:r>
              <a:rPr lang="en-US" sz="1900" dirty="0"/>
              <a:t> </a:t>
            </a:r>
            <a:r>
              <a:rPr lang="en-US" sz="1900" b="1" i="1" dirty="0"/>
              <a:t>any changes </a:t>
            </a:r>
            <a:r>
              <a:rPr lang="en-US" sz="1900" dirty="0"/>
              <a:t>made </a:t>
            </a:r>
            <a:r>
              <a:rPr lang="en-US" sz="1900" b="1" i="1" dirty="0"/>
              <a:t>during the 3 </a:t>
            </a:r>
            <a:r>
              <a:rPr lang="en-US" sz="1900" b="1" i="1" dirty="0" smtClean="0"/>
              <a:t>stages</a:t>
            </a:r>
            <a:endParaRPr lang="en-GB" sz="2100" dirty="0" smtClean="0"/>
          </a:p>
        </p:txBody>
      </p:sp>
      <p:sp>
        <p:nvSpPr>
          <p:cNvPr id="8194" name="Rectangle 2"/>
          <p:cNvSpPr>
            <a:spLocks noGrp="1" noChangeArrowheads="1"/>
          </p:cNvSpPr>
          <p:nvPr>
            <p:ph type="title"/>
          </p:nvPr>
        </p:nvSpPr>
        <p:spPr>
          <a:xfrm>
            <a:off x="564548" y="416644"/>
            <a:ext cx="8229600" cy="780108"/>
          </a:xfrm>
        </p:spPr>
        <p:txBody>
          <a:bodyPr/>
          <a:lstStyle/>
          <a:p>
            <a:r>
              <a:rPr lang="en-GB" b="1" dirty="0" smtClean="0"/>
              <a:t> 3 - Normalisation</a:t>
            </a:r>
            <a:endParaRPr lang="en-GB" b="1" dirty="0"/>
          </a:p>
        </p:txBody>
      </p:sp>
      <p:graphicFrame>
        <p:nvGraphicFramePr>
          <p:cNvPr id="4" name="Table 3"/>
          <p:cNvGraphicFramePr>
            <a:graphicFrameLocks noGrp="1"/>
          </p:cNvGraphicFramePr>
          <p:nvPr>
            <p:extLst>
              <p:ext uri="{D42A27DB-BD31-4B8C-83A1-F6EECF244321}">
                <p14:modId xmlns:p14="http://schemas.microsoft.com/office/powerpoint/2010/main" val="1295620062"/>
              </p:ext>
            </p:extLst>
          </p:nvPr>
        </p:nvGraphicFramePr>
        <p:xfrm>
          <a:off x="611560" y="2132856"/>
          <a:ext cx="7858180" cy="2560320"/>
        </p:xfrm>
        <a:graphic>
          <a:graphicData uri="http://schemas.openxmlformats.org/drawingml/2006/table">
            <a:tbl>
              <a:tblPr firstRow="1" bandRow="1">
                <a:tableStyleId>{5C22544A-7EE6-4342-B048-85BDC9FD1C3A}</a:tableStyleId>
              </a:tblPr>
              <a:tblGrid>
                <a:gridCol w="1964545"/>
                <a:gridCol w="1964545"/>
                <a:gridCol w="1964545"/>
                <a:gridCol w="1964545"/>
              </a:tblGrid>
              <a:tr h="248881">
                <a:tc gridSpan="4">
                  <a:txBody>
                    <a:bodyPr/>
                    <a:lstStyle/>
                    <a:p>
                      <a:pPr algn="ctr"/>
                      <a:r>
                        <a:rPr lang="en-GB" b="1" dirty="0" err="1" smtClean="0">
                          <a:solidFill>
                            <a:schemeClr val="tx1"/>
                          </a:solidFill>
                          <a:latin typeface="Calibri" pitchFamily="34" charset="0"/>
                          <a:cs typeface="Calibri" pitchFamily="34" charset="0"/>
                        </a:rPr>
                        <a:t>Unnormalised</a:t>
                      </a:r>
                      <a:r>
                        <a:rPr lang="en-GB" b="1" dirty="0" smtClean="0">
                          <a:solidFill>
                            <a:schemeClr val="tx1"/>
                          </a:solidFill>
                          <a:latin typeface="Calibri" pitchFamily="34" charset="0"/>
                          <a:cs typeface="Calibri" pitchFamily="34" charset="0"/>
                        </a:rPr>
                        <a:t> Data</a:t>
                      </a:r>
                      <a:endParaRPr lang="en-GB" b="1" dirty="0">
                        <a:solidFill>
                          <a:schemeClr val="tx1"/>
                        </a:solidFill>
                        <a:latin typeface="Calibri" pitchFamily="34" charset="0"/>
                        <a:cs typeface="Calibri" pitchFamily="34" charset="0"/>
                      </a:endParaRPr>
                    </a:p>
                  </a:txBody>
                  <a:tcPr/>
                </a:tc>
                <a:tc hMerge="1">
                  <a:txBody>
                    <a:bodyPr/>
                    <a:lstStyle/>
                    <a:p>
                      <a:endParaRPr lang="en-GB" b="1" dirty="0">
                        <a:solidFill>
                          <a:schemeClr val="tx1"/>
                        </a:solidFill>
                        <a:latin typeface="Calibri" pitchFamily="34" charset="0"/>
                        <a:cs typeface="Calibri" pitchFamily="34" charset="0"/>
                      </a:endParaRPr>
                    </a:p>
                  </a:txBody>
                  <a:tcPr/>
                </a:tc>
                <a:tc hMerge="1">
                  <a:txBody>
                    <a:bodyPr/>
                    <a:lstStyle/>
                    <a:p>
                      <a:endParaRPr lang="en-GB" b="1" dirty="0">
                        <a:solidFill>
                          <a:schemeClr val="tx1"/>
                        </a:solidFill>
                        <a:latin typeface="Calibri" pitchFamily="34" charset="0"/>
                        <a:cs typeface="Calibri" pitchFamily="34" charset="0"/>
                      </a:endParaRPr>
                    </a:p>
                  </a:txBody>
                  <a:tcPr/>
                </a:tc>
                <a:tc hMerge="1">
                  <a:txBody>
                    <a:bodyPr/>
                    <a:lstStyle/>
                    <a:p>
                      <a:endParaRPr lang="en-GB" b="1" dirty="0">
                        <a:solidFill>
                          <a:schemeClr val="tx1"/>
                        </a:solidFill>
                        <a:latin typeface="Calibri" pitchFamily="34" charset="0"/>
                        <a:cs typeface="Calibri" pitchFamily="34" charset="0"/>
                      </a:endParaRPr>
                    </a:p>
                  </a:txBody>
                  <a:tcPr/>
                </a:tc>
              </a:tr>
              <a:tr h="248881">
                <a:tc>
                  <a:txBody>
                    <a:bodyPr/>
                    <a:lstStyle/>
                    <a:p>
                      <a:r>
                        <a:rPr lang="en-GB" b="1" dirty="0" smtClean="0">
                          <a:solidFill>
                            <a:schemeClr val="tx1"/>
                          </a:solidFill>
                          <a:latin typeface="Calibri" pitchFamily="34" charset="0"/>
                          <a:cs typeface="Calibri" pitchFamily="34" charset="0"/>
                        </a:rPr>
                        <a:t>Order Number</a:t>
                      </a:r>
                      <a:endParaRPr lang="en-GB" b="1" dirty="0">
                        <a:solidFill>
                          <a:schemeClr val="tx1"/>
                        </a:solidFill>
                        <a:latin typeface="Calibri" pitchFamily="34" charset="0"/>
                        <a:cs typeface="Calibri" pitchFamily="34" charset="0"/>
                      </a:endParaRPr>
                    </a:p>
                  </a:txBody>
                  <a:tcPr/>
                </a:tc>
                <a:tc>
                  <a:txBody>
                    <a:bodyPr/>
                    <a:lstStyle/>
                    <a:p>
                      <a:r>
                        <a:rPr lang="en-GB" b="1" dirty="0" smtClean="0">
                          <a:solidFill>
                            <a:schemeClr val="tx1"/>
                          </a:solidFill>
                          <a:latin typeface="Calibri" pitchFamily="34" charset="0"/>
                          <a:cs typeface="Calibri" pitchFamily="34" charset="0"/>
                        </a:rPr>
                        <a:t>Date</a:t>
                      </a:r>
                      <a:endParaRPr lang="en-GB" b="1" dirty="0">
                        <a:solidFill>
                          <a:schemeClr val="tx1"/>
                        </a:solidFill>
                        <a:latin typeface="Calibri" pitchFamily="34" charset="0"/>
                        <a:cs typeface="Calibri" pitchFamily="34" charset="0"/>
                      </a:endParaRPr>
                    </a:p>
                  </a:txBody>
                  <a:tcPr/>
                </a:tc>
                <a:tc>
                  <a:txBody>
                    <a:bodyPr/>
                    <a:lstStyle/>
                    <a:p>
                      <a:endParaRPr lang="en-GB" b="1" dirty="0">
                        <a:solidFill>
                          <a:schemeClr val="tx1"/>
                        </a:solidFill>
                        <a:latin typeface="Calibri" pitchFamily="34" charset="0"/>
                        <a:cs typeface="Calibri" pitchFamily="34" charset="0"/>
                      </a:endParaRPr>
                    </a:p>
                  </a:txBody>
                  <a:tcPr/>
                </a:tc>
                <a:tc>
                  <a:txBody>
                    <a:bodyPr/>
                    <a:lstStyle/>
                    <a:p>
                      <a:endParaRPr lang="en-GB" b="1" dirty="0">
                        <a:solidFill>
                          <a:schemeClr val="tx1"/>
                        </a:solidFill>
                        <a:latin typeface="Calibri" pitchFamily="34" charset="0"/>
                        <a:cs typeface="Calibri" pitchFamily="34" charset="0"/>
                      </a:endParaRPr>
                    </a:p>
                  </a:txBody>
                  <a:tcPr/>
                </a:tc>
              </a:tr>
              <a:tr h="248881">
                <a:tc>
                  <a:txBody>
                    <a:bodyPr/>
                    <a:lstStyle/>
                    <a:p>
                      <a:r>
                        <a:rPr lang="en-GB" sz="1800" b="1" dirty="0" smtClean="0">
                          <a:solidFill>
                            <a:schemeClr val="tx1"/>
                          </a:solidFill>
                          <a:latin typeface="Calibri" pitchFamily="34" charset="0"/>
                          <a:cs typeface="Calibri" pitchFamily="34" charset="0"/>
                        </a:rPr>
                        <a:t>Title</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First Name</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Last Name</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Company</a:t>
                      </a:r>
                      <a:endParaRPr lang="en-GB" sz="1800" b="1" dirty="0">
                        <a:solidFill>
                          <a:schemeClr val="tx1"/>
                        </a:solidFill>
                        <a:latin typeface="Calibri" pitchFamily="34" charset="0"/>
                        <a:cs typeface="Calibri" pitchFamily="34" charset="0"/>
                      </a:endParaRPr>
                    </a:p>
                  </a:txBody>
                  <a:tcPr/>
                </a:tc>
              </a:tr>
              <a:tr h="248881">
                <a:tc>
                  <a:txBody>
                    <a:bodyPr/>
                    <a:lstStyle/>
                    <a:p>
                      <a:r>
                        <a:rPr lang="en-GB" sz="1800" b="1" dirty="0" smtClean="0">
                          <a:solidFill>
                            <a:schemeClr val="tx1"/>
                          </a:solidFill>
                          <a:latin typeface="Calibri" pitchFamily="34" charset="0"/>
                          <a:cs typeface="Calibri" pitchFamily="34" charset="0"/>
                        </a:rPr>
                        <a:t>Address</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Town</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County</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Post Code</a:t>
                      </a:r>
                      <a:endParaRPr lang="en-GB" sz="1800" b="1" dirty="0">
                        <a:solidFill>
                          <a:schemeClr val="tx1"/>
                        </a:solidFill>
                        <a:latin typeface="Calibri" pitchFamily="34" charset="0"/>
                        <a:cs typeface="Calibri" pitchFamily="34" charset="0"/>
                      </a:endParaRPr>
                    </a:p>
                  </a:txBody>
                  <a:tcPr/>
                </a:tc>
              </a:tr>
              <a:tr h="248881">
                <a:tc>
                  <a:txBody>
                    <a:bodyPr/>
                    <a:lstStyle/>
                    <a:p>
                      <a:r>
                        <a:rPr lang="en-GB" sz="1800" b="1" dirty="0" smtClean="0">
                          <a:solidFill>
                            <a:schemeClr val="tx1"/>
                          </a:solidFill>
                          <a:latin typeface="Calibri" pitchFamily="34" charset="0"/>
                          <a:cs typeface="Calibri" pitchFamily="34" charset="0"/>
                        </a:rPr>
                        <a:t>CPU</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RAM</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Hard Drive</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Graphics</a:t>
                      </a:r>
                      <a:endParaRPr lang="en-GB" sz="1800" b="1" dirty="0">
                        <a:solidFill>
                          <a:schemeClr val="tx1"/>
                        </a:solidFill>
                        <a:latin typeface="Calibri" pitchFamily="34" charset="0"/>
                        <a:cs typeface="Calibri" pitchFamily="34" charset="0"/>
                      </a:endParaRPr>
                    </a:p>
                  </a:txBody>
                  <a:tcPr/>
                </a:tc>
              </a:tr>
              <a:tr h="0">
                <a:tc>
                  <a:txBody>
                    <a:bodyPr/>
                    <a:lstStyle/>
                    <a:p>
                      <a:r>
                        <a:rPr lang="en-GB" sz="1800" b="1" dirty="0" smtClean="0">
                          <a:solidFill>
                            <a:schemeClr val="tx1"/>
                          </a:solidFill>
                          <a:latin typeface="Calibri" pitchFamily="34" charset="0"/>
                          <a:cs typeface="Calibri" pitchFamily="34" charset="0"/>
                        </a:rPr>
                        <a:t>Monitor</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Monitor Size</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Software</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Delivery Price</a:t>
                      </a:r>
                      <a:endParaRPr lang="en-GB" sz="1800" b="1" dirty="0">
                        <a:solidFill>
                          <a:schemeClr val="tx1"/>
                        </a:solidFill>
                        <a:latin typeface="Calibri" pitchFamily="34" charset="0"/>
                        <a:cs typeface="Calibri" pitchFamily="34" charset="0"/>
                      </a:endParaRPr>
                    </a:p>
                  </a:txBody>
                  <a:tcPr/>
                </a:tc>
              </a:tr>
              <a:tr h="0">
                <a:tc>
                  <a:txBody>
                    <a:bodyPr/>
                    <a:lstStyle/>
                    <a:p>
                      <a:r>
                        <a:rPr lang="en-GB" sz="1800" b="1" dirty="0" smtClean="0">
                          <a:solidFill>
                            <a:schemeClr val="tx1"/>
                          </a:solidFill>
                          <a:latin typeface="Calibri" pitchFamily="34" charset="0"/>
                          <a:cs typeface="Calibri" pitchFamily="34" charset="0"/>
                        </a:rPr>
                        <a:t>Quantity</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Trade Price</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Sale Price</a:t>
                      </a:r>
                      <a:endParaRPr lang="en-GB" sz="1800" b="1" dirty="0">
                        <a:solidFill>
                          <a:schemeClr val="tx1"/>
                        </a:solidFill>
                        <a:latin typeface="Calibri" pitchFamily="34" charset="0"/>
                        <a:cs typeface="Calibri" pitchFamily="34" charset="0"/>
                      </a:endParaRPr>
                    </a:p>
                  </a:txBody>
                  <a:tcPr/>
                </a:tc>
                <a:tc>
                  <a:txBody>
                    <a:bodyPr/>
                    <a:lstStyle/>
                    <a:p>
                      <a:r>
                        <a:rPr lang="en-GB" sz="1800" b="1" dirty="0" smtClean="0">
                          <a:solidFill>
                            <a:schemeClr val="tx1"/>
                          </a:solidFill>
                          <a:latin typeface="Calibri" pitchFamily="34" charset="0"/>
                          <a:cs typeface="Calibri" pitchFamily="34" charset="0"/>
                        </a:rPr>
                        <a:t>Discount</a:t>
                      </a:r>
                      <a:endParaRPr lang="en-GB" sz="1800" b="1" dirty="0">
                        <a:solidFill>
                          <a:schemeClr val="tx1"/>
                        </a:solidFill>
                        <a:latin typeface="Calibri" pitchFamily="34" charset="0"/>
                        <a:cs typeface="Calibri" pitchFamily="34" charset="0"/>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371" name="Group 107"/>
          <p:cNvGraphicFramePr>
            <a:graphicFrameLocks noGrp="1"/>
          </p:cNvGraphicFramePr>
          <p:nvPr>
            <p:ph idx="1"/>
            <p:extLst>
              <p:ext uri="{D42A27DB-BD31-4B8C-83A1-F6EECF244321}">
                <p14:modId xmlns:p14="http://schemas.microsoft.com/office/powerpoint/2010/main" val="2144532648"/>
              </p:ext>
            </p:extLst>
          </p:nvPr>
        </p:nvGraphicFramePr>
        <p:xfrm>
          <a:off x="250825" y="1980800"/>
          <a:ext cx="8714092" cy="2816352"/>
        </p:xfrm>
        <a:graphic>
          <a:graphicData uri="http://schemas.openxmlformats.org/drawingml/2006/table">
            <a:tbl>
              <a:tblPr/>
              <a:tblGrid>
                <a:gridCol w="917825"/>
                <a:gridCol w="1231917"/>
                <a:gridCol w="1097947"/>
                <a:gridCol w="1291961"/>
                <a:gridCol w="1179107"/>
                <a:gridCol w="1553243"/>
                <a:gridCol w="1442092"/>
              </a:tblGrid>
              <a:tr h="584200">
                <a:tc>
                  <a:txBody>
                    <a:bodyPr/>
                    <a:lstStyle/>
                    <a:p>
                      <a:pPr algn="ctr">
                        <a:spcAft>
                          <a:spcPts val="0"/>
                        </a:spcAft>
                      </a:pPr>
                      <a:r>
                        <a:rPr lang="en-GB" sz="1800" b="1" dirty="0" smtClean="0">
                          <a:latin typeface="Calibri" pitchFamily="34" charset="0"/>
                          <a:ea typeface="Times New Roman"/>
                          <a:cs typeface="Calibri" pitchFamily="34" charset="0"/>
                        </a:rPr>
                        <a:t>Field </a:t>
                      </a:r>
                      <a:r>
                        <a:rPr lang="en-GB" sz="1800" b="1" dirty="0">
                          <a:latin typeface="Calibri" pitchFamily="34" charset="0"/>
                          <a:ea typeface="Times New Roman"/>
                          <a:cs typeface="Calibri" pitchFamily="34" charset="0"/>
                        </a:rPr>
                        <a:t>Name</a:t>
                      </a:r>
                    </a:p>
                  </a:txBody>
                  <a:tcPr marL="67777" marR="67777"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spcAft>
                          <a:spcPts val="0"/>
                        </a:spcAft>
                      </a:pPr>
                      <a:r>
                        <a:rPr lang="en-GB" sz="1800" b="1" dirty="0" smtClean="0">
                          <a:latin typeface="Calibri" pitchFamily="34" charset="0"/>
                          <a:ea typeface="Times New Roman"/>
                          <a:cs typeface="Calibri" pitchFamily="34" charset="0"/>
                          <a:hlinkClick r:id="rId2" action="ppaction://hlinksldjump"/>
                        </a:rPr>
                        <a:t>Data </a:t>
                      </a:r>
                      <a:r>
                        <a:rPr lang="en-GB" sz="1800" b="1" dirty="0">
                          <a:latin typeface="Calibri" pitchFamily="34" charset="0"/>
                          <a:ea typeface="Times New Roman"/>
                          <a:cs typeface="Calibri" pitchFamily="34" charset="0"/>
                          <a:hlinkClick r:id="rId2" action="ppaction://hlinksldjump"/>
                        </a:rPr>
                        <a:t>Type</a:t>
                      </a:r>
                      <a:endParaRPr lang="en-GB" sz="1800" b="1" dirty="0">
                        <a:latin typeface="Calibri" pitchFamily="34" charset="0"/>
                        <a:ea typeface="Times New Roman"/>
                        <a:cs typeface="Calibri" pitchFamily="34" charset="0"/>
                      </a:endParaRPr>
                    </a:p>
                  </a:txBody>
                  <a:tcPr marL="67777" marR="677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spcAft>
                          <a:spcPts val="0"/>
                        </a:spcAft>
                      </a:pPr>
                      <a:r>
                        <a:rPr lang="en-GB" sz="1800" b="1" dirty="0">
                          <a:latin typeface="Calibri" pitchFamily="34" charset="0"/>
                          <a:ea typeface="Times New Roman"/>
                          <a:cs typeface="Calibri" pitchFamily="34" charset="0"/>
                          <a:hlinkClick r:id="rId3" action="ppaction://hlinksldjump"/>
                        </a:rPr>
                        <a:t>Field Size</a:t>
                      </a:r>
                      <a:endParaRPr lang="en-GB" sz="1800" b="1" dirty="0">
                        <a:latin typeface="Calibri" pitchFamily="34" charset="0"/>
                        <a:ea typeface="Times New Roman"/>
                        <a:cs typeface="Calibri" pitchFamily="34" charset="0"/>
                      </a:endParaRPr>
                    </a:p>
                  </a:txBody>
                  <a:tcPr marL="67777" marR="677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spcAft>
                          <a:spcPts val="0"/>
                        </a:spcAft>
                      </a:pPr>
                      <a:r>
                        <a:rPr lang="en-GB" sz="1800" b="1" dirty="0">
                          <a:latin typeface="Calibri" pitchFamily="34" charset="0"/>
                          <a:ea typeface="Times New Roman"/>
                          <a:cs typeface="Calibri" pitchFamily="34" charset="0"/>
                          <a:hlinkClick r:id="rId3" action="ppaction://hlinksldjump"/>
                        </a:rPr>
                        <a:t>Primary </a:t>
                      </a:r>
                      <a:r>
                        <a:rPr lang="en-GB" sz="1800" b="1" dirty="0" smtClean="0">
                          <a:latin typeface="Calibri" pitchFamily="34" charset="0"/>
                          <a:ea typeface="Times New Roman"/>
                          <a:cs typeface="Calibri" pitchFamily="34" charset="0"/>
                          <a:hlinkClick r:id="rId3" action="ppaction://hlinksldjump"/>
                        </a:rPr>
                        <a:t>Key or </a:t>
                      </a:r>
                    </a:p>
                    <a:p>
                      <a:pPr algn="ctr">
                        <a:spcAft>
                          <a:spcPts val="0"/>
                        </a:spcAft>
                      </a:pPr>
                      <a:r>
                        <a:rPr lang="en-GB" sz="1800" b="1" dirty="0" smtClean="0">
                          <a:latin typeface="Calibri" pitchFamily="34" charset="0"/>
                          <a:ea typeface="Times New Roman"/>
                          <a:cs typeface="Calibri" pitchFamily="34" charset="0"/>
                          <a:hlinkClick r:id="rId3" action="ppaction://hlinksldjump"/>
                        </a:rPr>
                        <a:t>Foreign Key</a:t>
                      </a:r>
                      <a:endParaRPr lang="en-GB" sz="1800" b="1" dirty="0">
                        <a:latin typeface="Calibri" pitchFamily="34" charset="0"/>
                        <a:ea typeface="Times New Roman"/>
                        <a:cs typeface="Calibri" pitchFamily="34" charset="0"/>
                      </a:endParaRPr>
                    </a:p>
                  </a:txBody>
                  <a:tcPr marL="67777" marR="677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spcAft>
                          <a:spcPts val="0"/>
                        </a:spcAft>
                      </a:pPr>
                      <a:r>
                        <a:rPr lang="en-GB" sz="1800" b="1" dirty="0">
                          <a:latin typeface="Calibri" pitchFamily="34" charset="0"/>
                          <a:ea typeface="Times New Roman"/>
                          <a:cs typeface="Calibri" pitchFamily="34" charset="0"/>
                          <a:hlinkClick r:id="rId3" action="ppaction://hlinksldjump"/>
                        </a:rPr>
                        <a:t>Indexed</a:t>
                      </a:r>
                      <a:endParaRPr lang="en-GB" sz="1800" b="1" dirty="0">
                        <a:latin typeface="Calibri" pitchFamily="34" charset="0"/>
                        <a:ea typeface="Times New Roman"/>
                        <a:cs typeface="Calibri" pitchFamily="34" charset="0"/>
                      </a:endParaRPr>
                    </a:p>
                  </a:txBody>
                  <a:tcPr marL="67777" marR="67777"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spcAft>
                          <a:spcPts val="0"/>
                        </a:spcAft>
                      </a:pPr>
                      <a:r>
                        <a:rPr lang="en-GB" sz="1800" b="1" dirty="0">
                          <a:latin typeface="Calibri" pitchFamily="34" charset="0"/>
                          <a:ea typeface="Times New Roman"/>
                          <a:cs typeface="Calibri" pitchFamily="34" charset="0"/>
                          <a:hlinkClick r:id="rId4" action="ppaction://hlinksldjump"/>
                        </a:rPr>
                        <a:t>Input Mask or Validation Rule</a:t>
                      </a:r>
                      <a:endParaRPr lang="en-GB" sz="1800" b="1" dirty="0">
                        <a:latin typeface="Calibri" pitchFamily="34" charset="0"/>
                        <a:ea typeface="Times New Roman"/>
                        <a:cs typeface="Calibri" pitchFamily="34" charset="0"/>
                      </a:endParaRPr>
                    </a:p>
                  </a:txBody>
                  <a:tcPr marL="67777" marR="67777"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800" b="1" i="0" u="none" strike="noStrike" cap="none" normalizeH="0" baseline="0" dirty="0" smtClean="0">
                          <a:ln>
                            <a:noFill/>
                          </a:ln>
                          <a:solidFill>
                            <a:schemeClr val="tx1"/>
                          </a:solidFill>
                          <a:effectLst/>
                          <a:latin typeface="Calibri" pitchFamily="34" charset="0"/>
                          <a:cs typeface="Calibri" pitchFamily="34" charset="0"/>
                        </a:rPr>
                        <a:t>Potential problems / Justification of design</a:t>
                      </a:r>
                    </a:p>
                  </a:txBody>
                  <a:tcPr marL="90370" marR="903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337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400" b="0" i="0" u="none" strike="noStrike" cap="none" normalizeH="0" baseline="0" dirty="0" smtClean="0">
                          <a:ln>
                            <a:noFill/>
                          </a:ln>
                          <a:solidFill>
                            <a:schemeClr val="tx1"/>
                          </a:solidFill>
                          <a:effectLst/>
                          <a:latin typeface="Calibri" pitchFamily="34" charset="0"/>
                          <a:cs typeface="Calibri" pitchFamily="34" charset="0"/>
                        </a:rPr>
                        <a:t>Name of the field</a:t>
                      </a:r>
                    </a:p>
                  </a:txBody>
                  <a:tcPr marL="90370" marR="903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lnSpc>
                          <a:spcPct val="90000"/>
                        </a:lnSpc>
                      </a:pPr>
                      <a:r>
                        <a:rPr lang="en-GB" sz="1400" dirty="0" err="1" smtClean="0">
                          <a:latin typeface="Calibri" pitchFamily="34" charset="0"/>
                          <a:cs typeface="Calibri" pitchFamily="34" charset="0"/>
                        </a:rPr>
                        <a:t>Autonumber</a:t>
                      </a:r>
                      <a:endParaRPr lang="en-GB" sz="1400" dirty="0" smtClean="0">
                        <a:latin typeface="Calibri" pitchFamily="34" charset="0"/>
                        <a:cs typeface="Calibri" pitchFamily="34" charset="0"/>
                      </a:endParaRPr>
                    </a:p>
                    <a:p>
                      <a:pPr lvl="0">
                        <a:lnSpc>
                          <a:spcPct val="90000"/>
                        </a:lnSpc>
                      </a:pPr>
                      <a:r>
                        <a:rPr lang="en-GB" sz="1400" dirty="0" smtClean="0">
                          <a:latin typeface="Calibri" pitchFamily="34" charset="0"/>
                          <a:cs typeface="Calibri" pitchFamily="34" charset="0"/>
                        </a:rPr>
                        <a:t>Text</a:t>
                      </a:r>
                    </a:p>
                    <a:p>
                      <a:pPr lvl="0">
                        <a:lnSpc>
                          <a:spcPct val="90000"/>
                        </a:lnSpc>
                      </a:pPr>
                      <a:r>
                        <a:rPr lang="en-GB" sz="1400" dirty="0" smtClean="0">
                          <a:latin typeface="Calibri" pitchFamily="34" charset="0"/>
                          <a:cs typeface="Calibri" pitchFamily="34" charset="0"/>
                        </a:rPr>
                        <a:t>Number</a:t>
                      </a:r>
                    </a:p>
                    <a:p>
                      <a:pPr lvl="0">
                        <a:lnSpc>
                          <a:spcPct val="90000"/>
                        </a:lnSpc>
                      </a:pPr>
                      <a:r>
                        <a:rPr lang="en-GB" sz="1400" dirty="0" smtClean="0">
                          <a:latin typeface="Calibri" pitchFamily="34" charset="0"/>
                          <a:cs typeface="Calibri" pitchFamily="34" charset="0"/>
                        </a:rPr>
                        <a:t>Date/time</a:t>
                      </a:r>
                    </a:p>
                    <a:p>
                      <a:pPr lvl="0">
                        <a:lnSpc>
                          <a:spcPct val="90000"/>
                        </a:lnSpc>
                      </a:pPr>
                      <a:r>
                        <a:rPr lang="en-GB" sz="1400" dirty="0" smtClean="0">
                          <a:latin typeface="Calibri" pitchFamily="34" charset="0"/>
                          <a:cs typeface="Calibri" pitchFamily="34" charset="0"/>
                        </a:rPr>
                        <a:t>Currency</a:t>
                      </a:r>
                    </a:p>
                    <a:p>
                      <a:pPr lvl="0">
                        <a:lnSpc>
                          <a:spcPct val="90000"/>
                        </a:lnSpc>
                      </a:pPr>
                      <a:r>
                        <a:rPr lang="en-GB" sz="1400" dirty="0" smtClean="0">
                          <a:latin typeface="Calibri" pitchFamily="34" charset="0"/>
                          <a:cs typeface="Calibri" pitchFamily="34" charset="0"/>
                        </a:rPr>
                        <a:t>Yes/No</a:t>
                      </a:r>
                    </a:p>
                    <a:p>
                      <a:pPr lvl="0">
                        <a:lnSpc>
                          <a:spcPct val="90000"/>
                        </a:lnSpc>
                      </a:pPr>
                      <a:r>
                        <a:rPr lang="en-GB" sz="1400" dirty="0" smtClean="0">
                          <a:latin typeface="Calibri" pitchFamily="34" charset="0"/>
                          <a:cs typeface="Calibri" pitchFamily="34" charset="0"/>
                        </a:rPr>
                        <a:t>Memo</a:t>
                      </a:r>
                    </a:p>
                    <a:p>
                      <a:pPr lvl="0">
                        <a:lnSpc>
                          <a:spcPct val="90000"/>
                        </a:lnSpc>
                      </a:pPr>
                      <a:r>
                        <a:rPr lang="en-GB" sz="1400" dirty="0" smtClean="0">
                          <a:latin typeface="Calibri" pitchFamily="34" charset="0"/>
                          <a:cs typeface="Calibri" pitchFamily="34" charset="0"/>
                        </a:rPr>
                        <a:t>Lookup</a:t>
                      </a:r>
                      <a:endParaRPr lang="en-GB" sz="1400" dirty="0">
                        <a:latin typeface="Calibri" pitchFamily="34" charset="0"/>
                        <a:cs typeface="Calibri" pitchFamily="34" charset="0"/>
                      </a:endParaRPr>
                    </a:p>
                  </a:txBody>
                  <a:tcPr marL="90370" marR="903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400" b="0" i="0" u="none" strike="noStrike" cap="none" normalizeH="0" baseline="0" dirty="0" smtClean="0">
                          <a:ln>
                            <a:noFill/>
                          </a:ln>
                          <a:solidFill>
                            <a:schemeClr val="tx1"/>
                          </a:solidFill>
                          <a:effectLst/>
                          <a:latin typeface="Calibri" pitchFamily="34" charset="0"/>
                          <a:cs typeface="Calibri" pitchFamily="34" charset="0"/>
                        </a:rPr>
                        <a:t>Numeric value to represent the length of the value acceptable</a:t>
                      </a:r>
                    </a:p>
                  </a:txBody>
                  <a:tcPr marL="90370" marR="903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GB" sz="1400" b="0" i="0" u="none" strike="noStrike" cap="none" normalizeH="0" baseline="0" dirty="0" smtClean="0">
                          <a:ln>
                            <a:noFill/>
                          </a:ln>
                          <a:solidFill>
                            <a:schemeClr val="tx1"/>
                          </a:solidFill>
                          <a:effectLst/>
                          <a:latin typeface="Calibri" pitchFamily="34" charset="0"/>
                          <a:cs typeface="Calibri" pitchFamily="34" charset="0"/>
                        </a:rPr>
                        <a:t>Primary key or  Foreign key</a:t>
                      </a:r>
                    </a:p>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GB" sz="1400" b="0" i="0" u="none" strike="noStrike" cap="none" normalizeH="0" baseline="0" dirty="0" smtClean="0">
                        <a:ln>
                          <a:noFill/>
                        </a:ln>
                        <a:solidFill>
                          <a:schemeClr val="tx1"/>
                        </a:solidFill>
                        <a:effectLst/>
                        <a:latin typeface="Calibri" pitchFamily="34" charset="0"/>
                        <a:cs typeface="Calibri" pitchFamily="34" charset="0"/>
                      </a:endParaRPr>
                    </a:p>
                  </a:txBody>
                  <a:tcPr marL="90370" marR="903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400" b="0" i="0" u="none" strike="noStrike" cap="none" normalizeH="0" baseline="0" dirty="0" smtClean="0">
                          <a:ln>
                            <a:noFill/>
                          </a:ln>
                          <a:solidFill>
                            <a:schemeClr val="tx1"/>
                          </a:solidFill>
                          <a:effectLst/>
                          <a:latin typeface="Calibri" pitchFamily="34" charset="0"/>
                          <a:cs typeface="Calibri" pitchFamily="34" charset="0"/>
                        </a:rPr>
                        <a:t>Yes or No</a:t>
                      </a:r>
                    </a:p>
                  </a:txBody>
                  <a:tcPr marL="90370" marR="903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400" b="0" i="0" u="none" strike="noStrike" cap="none" normalizeH="0" baseline="0" dirty="0" smtClean="0">
                          <a:ln>
                            <a:noFill/>
                          </a:ln>
                          <a:solidFill>
                            <a:schemeClr val="tx1"/>
                          </a:solidFill>
                          <a:effectLst/>
                          <a:latin typeface="Calibri" pitchFamily="34" charset="0"/>
                          <a:cs typeface="Calibri" pitchFamily="34" charset="0"/>
                        </a:rPr>
                        <a:t>0, 9, #, L, ?, A</a:t>
                      </a:r>
                    </a:p>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400" b="0" i="0" u="none" strike="noStrike" cap="none" normalizeH="0" baseline="0" dirty="0" smtClean="0">
                          <a:ln>
                            <a:noFill/>
                          </a:ln>
                          <a:solidFill>
                            <a:schemeClr val="tx1"/>
                          </a:solidFill>
                          <a:effectLst/>
                          <a:latin typeface="Calibri" pitchFamily="34" charset="0"/>
                          <a:cs typeface="Calibri" pitchFamily="34" charset="0"/>
                        </a:rPr>
                        <a:t>A, &amp;, C, &lt;, &gt;</a:t>
                      </a:r>
                    </a:p>
                  </a:txBody>
                  <a:tcPr marL="90370" marR="903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400" b="0" i="0" u="none" strike="noStrike" cap="none" normalizeH="0" baseline="0" dirty="0" smtClean="0">
                          <a:ln>
                            <a:noFill/>
                          </a:ln>
                          <a:solidFill>
                            <a:schemeClr val="tx1"/>
                          </a:solidFill>
                          <a:effectLst/>
                          <a:latin typeface="Calibri" pitchFamily="34" charset="0"/>
                          <a:cs typeface="Calibri" pitchFamily="34" charset="0"/>
                        </a:rPr>
                        <a:t>Explain the reason for using each feature within the field and table</a:t>
                      </a:r>
                      <a:endParaRPr kumimoji="0" lang="en-US" sz="1400" b="0" i="0" u="none" strike="noStrike" cap="none" normalizeH="0" baseline="0" dirty="0" smtClean="0">
                        <a:ln>
                          <a:noFill/>
                        </a:ln>
                        <a:solidFill>
                          <a:schemeClr val="tx1"/>
                        </a:solidFill>
                        <a:effectLst/>
                        <a:latin typeface="Calibri" pitchFamily="34" charset="0"/>
                        <a:cs typeface="Calibri" pitchFamily="34" charset="0"/>
                      </a:endParaRPr>
                    </a:p>
                  </a:txBody>
                  <a:tcPr marL="90370" marR="903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266" name="Rectangle 2"/>
          <p:cNvSpPr>
            <a:spLocks noGrp="1" noChangeArrowheads="1"/>
          </p:cNvSpPr>
          <p:nvPr>
            <p:ph type="title"/>
          </p:nvPr>
        </p:nvSpPr>
        <p:spPr>
          <a:xfrm>
            <a:off x="251520" y="404664"/>
            <a:ext cx="8712968" cy="648072"/>
          </a:xfrm>
        </p:spPr>
        <p:txBody>
          <a:bodyPr>
            <a:normAutofit fontScale="90000"/>
          </a:bodyPr>
          <a:lstStyle/>
          <a:p>
            <a:r>
              <a:rPr lang="en-GB" b="1" dirty="0" smtClean="0"/>
              <a:t>4 - Data Dictionary</a:t>
            </a:r>
            <a:endParaRPr lang="en-GB" b="1" dirty="0"/>
          </a:p>
        </p:txBody>
      </p:sp>
      <p:sp>
        <p:nvSpPr>
          <p:cNvPr id="11267" name="Rectangle 3"/>
          <p:cNvSpPr>
            <a:spLocks noGrp="1" noChangeArrowheads="1"/>
          </p:cNvSpPr>
          <p:nvPr>
            <p:ph type="body" sz="half" idx="4294967295"/>
          </p:nvPr>
        </p:nvSpPr>
        <p:spPr>
          <a:xfrm>
            <a:off x="517461" y="1123528"/>
            <a:ext cx="8713787" cy="649288"/>
          </a:xfrm>
        </p:spPr>
        <p:txBody>
          <a:bodyPr>
            <a:noAutofit/>
          </a:bodyPr>
          <a:lstStyle/>
          <a:p>
            <a:pPr marL="0" indent="0">
              <a:lnSpc>
                <a:spcPct val="90000"/>
              </a:lnSpc>
              <a:buNone/>
            </a:pPr>
            <a:r>
              <a:rPr lang="en-GB" sz="2000" dirty="0"/>
              <a:t>A data dictionary is a list of all the tables within a database showing all the fields and their </a:t>
            </a:r>
            <a:r>
              <a:rPr lang="en-GB" sz="2000" dirty="0" smtClean="0"/>
              <a:t>attributes</a:t>
            </a:r>
            <a:endParaRPr lang="en-GB" sz="2000" dirty="0"/>
          </a:p>
        </p:txBody>
      </p:sp>
      <p:sp>
        <p:nvSpPr>
          <p:cNvPr id="2" name="Rectangle 1"/>
          <p:cNvSpPr/>
          <p:nvPr/>
        </p:nvSpPr>
        <p:spPr>
          <a:xfrm>
            <a:off x="539552" y="4869160"/>
            <a:ext cx="8208912" cy="646331"/>
          </a:xfrm>
          <a:prstGeom prst="rect">
            <a:avLst/>
          </a:prstGeom>
        </p:spPr>
        <p:txBody>
          <a:bodyPr wrap="square">
            <a:spAutoFit/>
          </a:bodyPr>
          <a:lstStyle/>
          <a:p>
            <a:r>
              <a:rPr lang="en-GB" b="1" i="1" dirty="0">
                <a:latin typeface="Calibri" panose="020F0502020204030204" pitchFamily="34" charset="0"/>
              </a:rPr>
              <a:t>Task 5 (</a:t>
            </a:r>
            <a:r>
              <a:rPr lang="en-US" b="1" i="1" dirty="0" smtClean="0">
                <a:latin typeface="Calibri" panose="020F0502020204030204" pitchFamily="34" charset="0"/>
              </a:rPr>
              <a:t>P2.4</a:t>
            </a:r>
            <a:r>
              <a:rPr lang="en-GB" b="1" i="1" dirty="0" smtClean="0">
                <a:latin typeface="Calibri" panose="020F0502020204030204" pitchFamily="34" charset="0"/>
              </a:rPr>
              <a:t>)</a:t>
            </a:r>
            <a:r>
              <a:rPr lang="en-GB" dirty="0" smtClean="0">
                <a:latin typeface="Calibri" panose="020F0502020204030204" pitchFamily="34" charset="0"/>
              </a:rPr>
              <a:t> </a:t>
            </a:r>
            <a:r>
              <a:rPr lang="en-GB" dirty="0">
                <a:latin typeface="Calibri" panose="020F0502020204030204" pitchFamily="34" charset="0"/>
              </a:rPr>
              <a:t>– </a:t>
            </a:r>
            <a:r>
              <a:rPr lang="en-GB" dirty="0" smtClean="0">
                <a:latin typeface="Calibri" panose="020F0502020204030204" pitchFamily="34" charset="0"/>
              </a:rPr>
              <a:t>Produce </a:t>
            </a:r>
            <a:r>
              <a:rPr lang="en-GB" dirty="0">
                <a:latin typeface="Calibri" panose="020F0502020204030204" pitchFamily="34" charset="0"/>
              </a:rPr>
              <a:t>a data dictionary for the </a:t>
            </a:r>
            <a:r>
              <a:rPr lang="en-GB" dirty="0" smtClean="0">
                <a:latin typeface="Calibri" panose="020F0502020204030204" pitchFamily="34" charset="0"/>
              </a:rPr>
              <a:t>3 tables </a:t>
            </a:r>
            <a:r>
              <a:rPr lang="en-GB" dirty="0">
                <a:latin typeface="Calibri" panose="020F0502020204030204" pitchFamily="34" charset="0"/>
              </a:rPr>
              <a:t>identified from </a:t>
            </a:r>
            <a:r>
              <a:rPr lang="en-GB" b="1" i="1" dirty="0" smtClean="0">
                <a:latin typeface="Calibri" panose="020F0502020204030204" pitchFamily="34" charset="0"/>
              </a:rPr>
              <a:t>Task 4</a:t>
            </a:r>
          </a:p>
          <a:p>
            <a:r>
              <a:rPr lang="en-GB" b="1" i="1" dirty="0" smtClean="0">
                <a:latin typeface="Calibri" panose="020F0502020204030204" pitchFamily="34" charset="0"/>
              </a:rPr>
              <a:t>	Task 6 </a:t>
            </a:r>
            <a:r>
              <a:rPr lang="en-GB" b="1" i="1" dirty="0">
                <a:latin typeface="Calibri" panose="020F0502020204030204" pitchFamily="34" charset="0"/>
              </a:rPr>
              <a:t>(</a:t>
            </a:r>
            <a:r>
              <a:rPr lang="en-US" b="1" i="1" dirty="0" smtClean="0">
                <a:latin typeface="Calibri" panose="020F0502020204030204" pitchFamily="34" charset="0"/>
              </a:rPr>
              <a:t>M1.2</a:t>
            </a:r>
            <a:r>
              <a:rPr lang="en-GB" b="1" i="1" dirty="0" smtClean="0">
                <a:latin typeface="Calibri" panose="020F0502020204030204" pitchFamily="34" charset="0"/>
              </a:rPr>
              <a:t>)</a:t>
            </a:r>
            <a:r>
              <a:rPr lang="en-GB" dirty="0" smtClean="0">
                <a:latin typeface="Calibri" panose="020F0502020204030204" pitchFamily="34" charset="0"/>
              </a:rPr>
              <a:t>  – </a:t>
            </a:r>
            <a:r>
              <a:rPr lang="en-US" dirty="0">
                <a:latin typeface="Calibri" panose="020F0502020204030204" pitchFamily="34" charset="0"/>
              </a:rPr>
              <a:t>J</a:t>
            </a:r>
            <a:r>
              <a:rPr lang="en-US" dirty="0" smtClean="0">
                <a:latin typeface="Calibri" panose="020F0502020204030204" pitchFamily="34" charset="0"/>
              </a:rPr>
              <a:t>ustify the identification of the entities </a:t>
            </a:r>
            <a:r>
              <a:rPr lang="en-US" dirty="0">
                <a:latin typeface="Calibri" panose="020F0502020204030204" pitchFamily="34" charset="0"/>
              </a:rPr>
              <a:t>(tables</a:t>
            </a:r>
            <a:r>
              <a:rPr lang="en-US" dirty="0" smtClean="0">
                <a:latin typeface="Calibri" panose="020F0502020204030204" pitchFamily="34" charset="0"/>
              </a:rPr>
              <a:t>)</a:t>
            </a:r>
            <a:endParaRPr lang="en-GB" b="1" i="1" dirty="0">
              <a:latin typeface="Calibri" panose="020F050202020403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551614686"/>
              </p:ext>
            </p:extLst>
          </p:nvPr>
        </p:nvGraphicFramePr>
        <p:xfrm>
          <a:off x="971600" y="5650448"/>
          <a:ext cx="7200800" cy="370840"/>
        </p:xfrm>
        <a:graphic>
          <a:graphicData uri="http://schemas.openxmlformats.org/drawingml/2006/table">
            <a:tbl>
              <a:tblPr firstRow="1" bandRow="1">
                <a:tableStyleId>{5C22544A-7EE6-4342-B048-85BDC9FD1C3A}</a:tableStyleId>
              </a:tblPr>
              <a:tblGrid>
                <a:gridCol w="1800200"/>
                <a:gridCol w="1800200"/>
                <a:gridCol w="1800200"/>
                <a:gridCol w="1800200"/>
              </a:tblGrid>
              <a:tr h="370840">
                <a:tc>
                  <a:txBody>
                    <a:bodyPr/>
                    <a:lstStyle/>
                    <a:p>
                      <a:pPr algn="ctr"/>
                      <a:r>
                        <a:rPr lang="en-GB" sz="1800" dirty="0" smtClean="0">
                          <a:solidFill>
                            <a:schemeClr val="tx1"/>
                          </a:solidFill>
                          <a:latin typeface="Calibri" panose="020F0502020204030204" pitchFamily="34" charset="0"/>
                        </a:rPr>
                        <a:t>Input masks</a:t>
                      </a:r>
                      <a:endParaRPr lang="en-GB" sz="1800" dirty="0">
                        <a:solidFill>
                          <a:schemeClr val="tx1"/>
                        </a:solidFill>
                        <a:latin typeface="Calibri" panose="020F0502020204030204" pitchFamily="34" charset="0"/>
                      </a:endParaRPr>
                    </a:p>
                  </a:txBody>
                  <a:tcPr>
                    <a:solidFill>
                      <a:schemeClr val="tx2">
                        <a:lumMod val="20000"/>
                        <a:lumOff val="80000"/>
                      </a:schemeClr>
                    </a:solidFill>
                  </a:tcPr>
                </a:tc>
                <a:tc>
                  <a:txBody>
                    <a:bodyPr/>
                    <a:lstStyle/>
                    <a:p>
                      <a:pPr algn="ctr"/>
                      <a:r>
                        <a:rPr lang="en-GB" sz="1800" dirty="0" smtClean="0">
                          <a:solidFill>
                            <a:schemeClr val="tx1"/>
                          </a:solidFill>
                          <a:latin typeface="Calibri" panose="020F0502020204030204" pitchFamily="34" charset="0"/>
                        </a:rPr>
                        <a:t>Default value</a:t>
                      </a:r>
                      <a:endParaRPr lang="en-GB" sz="1800" dirty="0">
                        <a:solidFill>
                          <a:schemeClr val="tx1"/>
                        </a:solidFill>
                        <a:latin typeface="Calibri" panose="020F0502020204030204" pitchFamily="34" charset="0"/>
                      </a:endParaRPr>
                    </a:p>
                  </a:txBody>
                  <a:tcPr>
                    <a:solidFill>
                      <a:schemeClr val="tx2">
                        <a:lumMod val="20000"/>
                        <a:lumOff val="80000"/>
                      </a:schemeClr>
                    </a:solidFill>
                  </a:tcPr>
                </a:tc>
                <a:tc>
                  <a:txBody>
                    <a:bodyPr/>
                    <a:lstStyle/>
                    <a:p>
                      <a:pPr algn="ctr"/>
                      <a:r>
                        <a:rPr lang="en-GB" sz="1800" dirty="0" smtClean="0">
                          <a:solidFill>
                            <a:schemeClr val="tx1"/>
                          </a:solidFill>
                          <a:latin typeface="Calibri" panose="020F0502020204030204" pitchFamily="34" charset="0"/>
                        </a:rPr>
                        <a:t>Validation rule</a:t>
                      </a:r>
                      <a:endParaRPr lang="en-GB" sz="1800" dirty="0">
                        <a:solidFill>
                          <a:schemeClr val="tx1"/>
                        </a:solidFill>
                        <a:latin typeface="Calibri" panose="020F0502020204030204" pitchFamily="34" charset="0"/>
                      </a:endParaRPr>
                    </a:p>
                  </a:txBody>
                  <a:tcPr>
                    <a:solidFill>
                      <a:schemeClr val="tx2">
                        <a:lumMod val="20000"/>
                        <a:lumOff val="80000"/>
                      </a:schemeClr>
                    </a:solidFill>
                  </a:tcPr>
                </a:tc>
                <a:tc>
                  <a:txBody>
                    <a:bodyPr/>
                    <a:lstStyle/>
                    <a:p>
                      <a:pPr algn="ctr"/>
                      <a:r>
                        <a:rPr lang="en-GB" sz="1800" dirty="0" smtClean="0">
                          <a:solidFill>
                            <a:schemeClr val="tx1"/>
                          </a:solidFill>
                          <a:latin typeface="Calibri" panose="020F0502020204030204" pitchFamily="34" charset="0"/>
                        </a:rPr>
                        <a:t>Lists</a:t>
                      </a:r>
                      <a:endParaRPr lang="en-GB" sz="1800" dirty="0">
                        <a:solidFill>
                          <a:schemeClr val="tx1"/>
                        </a:solidFill>
                        <a:latin typeface="Calibri" panose="020F0502020204030204" pitchFamily="34" charset="0"/>
                      </a:endParaRPr>
                    </a:p>
                  </a:txBody>
                  <a:tcPr>
                    <a:solidFill>
                      <a:schemeClr val="tx2">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42844" y="1095510"/>
            <a:ext cx="8858312" cy="5357826"/>
          </a:xfrm>
        </p:spPr>
        <p:txBody>
          <a:bodyPr/>
          <a:lstStyle/>
          <a:p>
            <a:pPr>
              <a:buNone/>
            </a:pPr>
            <a:r>
              <a:rPr lang="en-GB" sz="2400" b="1" dirty="0" smtClean="0"/>
              <a:t>Data Type</a:t>
            </a:r>
            <a:endParaRPr lang="en-GB" sz="2000" dirty="0" smtClean="0"/>
          </a:p>
          <a:p>
            <a:pPr lvl="1">
              <a:lnSpc>
                <a:spcPct val="90000"/>
              </a:lnSpc>
            </a:pPr>
            <a:r>
              <a:rPr lang="en-GB" sz="2000" b="1" i="1" dirty="0" err="1" smtClean="0"/>
              <a:t>Autonumber</a:t>
            </a:r>
            <a:r>
              <a:rPr lang="en-GB" sz="2000" dirty="0" smtClean="0"/>
              <a:t> – the database generates a unique number for each record stored, so that it can be used as a primary key and reference only ONE record</a:t>
            </a:r>
          </a:p>
          <a:p>
            <a:pPr lvl="1">
              <a:lnSpc>
                <a:spcPct val="90000"/>
              </a:lnSpc>
            </a:pPr>
            <a:r>
              <a:rPr lang="en-GB" sz="2000" b="1" i="1" dirty="0" smtClean="0"/>
              <a:t>Text</a:t>
            </a:r>
            <a:r>
              <a:rPr lang="en-GB" sz="2000" dirty="0" smtClean="0"/>
              <a:t> – store alpha and numeric values</a:t>
            </a:r>
          </a:p>
          <a:p>
            <a:pPr lvl="1">
              <a:lnSpc>
                <a:spcPct val="90000"/>
              </a:lnSpc>
            </a:pPr>
            <a:r>
              <a:rPr lang="en-GB" sz="2000" b="1" i="1" dirty="0" smtClean="0"/>
              <a:t>Number </a:t>
            </a:r>
            <a:r>
              <a:rPr lang="en-GB" sz="2000" dirty="0" smtClean="0"/>
              <a:t>– store only numeric values with/without decimal places (use format option to determine whole numbers or decimal numbers)</a:t>
            </a:r>
          </a:p>
          <a:p>
            <a:pPr lvl="1">
              <a:lnSpc>
                <a:spcPct val="90000"/>
              </a:lnSpc>
            </a:pPr>
            <a:r>
              <a:rPr lang="en-GB" sz="2000" b="1" i="1" dirty="0" smtClean="0"/>
              <a:t>Date/Time</a:t>
            </a:r>
            <a:r>
              <a:rPr lang="en-GB" sz="2000" dirty="0" smtClean="0"/>
              <a:t> – store date and/or time values (use format option to determine range of information collected)</a:t>
            </a:r>
          </a:p>
          <a:p>
            <a:pPr lvl="1">
              <a:lnSpc>
                <a:spcPct val="90000"/>
              </a:lnSpc>
            </a:pPr>
            <a:r>
              <a:rPr lang="en-GB" sz="2000" b="1" i="1" dirty="0" smtClean="0"/>
              <a:t>Currency</a:t>
            </a:r>
            <a:r>
              <a:rPr lang="en-GB" sz="2000" dirty="0" smtClean="0"/>
              <a:t> - store only numeric values with decimal places (use format option to determine currency type)</a:t>
            </a:r>
          </a:p>
          <a:p>
            <a:pPr lvl="1">
              <a:lnSpc>
                <a:spcPct val="90000"/>
              </a:lnSpc>
            </a:pPr>
            <a:r>
              <a:rPr lang="en-GB" sz="2000" b="1" i="1" dirty="0" smtClean="0"/>
              <a:t>Yes/No</a:t>
            </a:r>
            <a:r>
              <a:rPr lang="en-GB" sz="2000" dirty="0" smtClean="0"/>
              <a:t> – store an option of two values</a:t>
            </a:r>
          </a:p>
          <a:p>
            <a:pPr lvl="1">
              <a:lnSpc>
                <a:spcPct val="90000"/>
              </a:lnSpc>
            </a:pPr>
            <a:r>
              <a:rPr lang="en-GB" sz="2000" b="1" i="1" dirty="0" smtClean="0"/>
              <a:t>Memo</a:t>
            </a:r>
            <a:r>
              <a:rPr lang="en-GB" sz="2000" dirty="0" smtClean="0"/>
              <a:t> – Text field that store up to 65,535 characters</a:t>
            </a:r>
          </a:p>
          <a:p>
            <a:pPr lvl="1">
              <a:lnSpc>
                <a:spcPct val="90000"/>
              </a:lnSpc>
            </a:pPr>
            <a:r>
              <a:rPr lang="en-GB" sz="2000" b="1" i="1" dirty="0" smtClean="0"/>
              <a:t>Lookup</a:t>
            </a:r>
            <a:r>
              <a:rPr lang="en-GB" sz="2000" dirty="0" smtClean="0"/>
              <a:t> – provide a pre-defined list of options or link to another table for options</a:t>
            </a:r>
          </a:p>
        </p:txBody>
      </p:sp>
      <p:sp>
        <p:nvSpPr>
          <p:cNvPr id="11266" name="Rectangle 2"/>
          <p:cNvSpPr>
            <a:spLocks noGrp="1" noChangeArrowheads="1"/>
          </p:cNvSpPr>
          <p:nvPr>
            <p:ph type="title"/>
          </p:nvPr>
        </p:nvSpPr>
        <p:spPr>
          <a:xfrm>
            <a:off x="251520" y="404664"/>
            <a:ext cx="8712968" cy="648072"/>
          </a:xfrm>
        </p:spPr>
        <p:txBody>
          <a:bodyPr>
            <a:normAutofit fontScale="90000"/>
          </a:bodyPr>
          <a:lstStyle/>
          <a:p>
            <a:r>
              <a:rPr lang="en-GB" b="1" dirty="0" smtClean="0"/>
              <a:t>4 - Data Dictionary</a:t>
            </a:r>
            <a:endParaRPr lang="en-GB"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42844" y="1095510"/>
            <a:ext cx="8858312" cy="5357826"/>
          </a:xfrm>
        </p:spPr>
        <p:txBody>
          <a:bodyPr/>
          <a:lstStyle/>
          <a:p>
            <a:pPr>
              <a:spcBef>
                <a:spcPts val="0"/>
              </a:spcBef>
              <a:buNone/>
            </a:pPr>
            <a:r>
              <a:rPr lang="en-GB" sz="2400" b="1" dirty="0" smtClean="0"/>
              <a:t>Field Size</a:t>
            </a:r>
            <a:endParaRPr lang="en-GB" sz="2000" dirty="0" smtClean="0"/>
          </a:p>
          <a:p>
            <a:pPr lvl="1">
              <a:spcBef>
                <a:spcPts val="0"/>
              </a:spcBef>
            </a:pPr>
            <a:r>
              <a:rPr lang="en-GB" sz="2000" dirty="0" smtClean="0"/>
              <a:t>number for characters that can be stored within the field</a:t>
            </a:r>
          </a:p>
          <a:p>
            <a:pPr lvl="2">
              <a:spcBef>
                <a:spcPts val="0"/>
              </a:spcBef>
            </a:pPr>
            <a:r>
              <a:rPr lang="en-GB" sz="1600" dirty="0" smtClean="0"/>
              <a:t>e.g. – </a:t>
            </a:r>
            <a:r>
              <a:rPr lang="en-GB" sz="1600" b="1" dirty="0" smtClean="0"/>
              <a:t>10</a:t>
            </a:r>
            <a:r>
              <a:rPr lang="en-GB" sz="1600" dirty="0" smtClean="0"/>
              <a:t> – would represent ONLY 10 characters to be stored within the field, if more characters are provided then a </a:t>
            </a:r>
            <a:r>
              <a:rPr lang="en-GB" sz="1600" b="1" i="1" dirty="0" smtClean="0"/>
              <a:t>data validation error </a:t>
            </a:r>
            <a:r>
              <a:rPr lang="en-GB" sz="1600" dirty="0" smtClean="0"/>
              <a:t>would occur</a:t>
            </a:r>
          </a:p>
          <a:p>
            <a:pPr lvl="2">
              <a:spcBef>
                <a:spcPts val="0"/>
              </a:spcBef>
              <a:buNone/>
            </a:pPr>
            <a:endParaRPr lang="en-GB" sz="1600" dirty="0" smtClean="0"/>
          </a:p>
          <a:p>
            <a:pPr>
              <a:spcBef>
                <a:spcPts val="0"/>
              </a:spcBef>
              <a:buNone/>
            </a:pPr>
            <a:r>
              <a:rPr lang="en-GB" sz="2400" b="1" dirty="0" smtClean="0"/>
              <a:t>Primary Key</a:t>
            </a:r>
            <a:endParaRPr lang="en-GB" sz="2000" dirty="0" smtClean="0"/>
          </a:p>
          <a:p>
            <a:pPr lvl="1">
              <a:spcBef>
                <a:spcPts val="0"/>
              </a:spcBef>
            </a:pPr>
            <a:r>
              <a:rPr lang="en-GB" sz="2000" dirty="0" smtClean="0"/>
              <a:t>unique reference id for each record stored within a table, so that it can be referenced and link to only ONE record</a:t>
            </a:r>
          </a:p>
          <a:p>
            <a:pPr lvl="2">
              <a:spcBef>
                <a:spcPts val="0"/>
              </a:spcBef>
            </a:pPr>
            <a:r>
              <a:rPr lang="en-GB" sz="1600" dirty="0" smtClean="0"/>
              <a:t>When the </a:t>
            </a:r>
            <a:r>
              <a:rPr lang="en-GB" sz="1600" b="1" dirty="0" smtClean="0"/>
              <a:t>Primary key is linked from another table</a:t>
            </a:r>
            <a:r>
              <a:rPr lang="en-GB" sz="1600" dirty="0" smtClean="0"/>
              <a:t>, then this called a </a:t>
            </a:r>
            <a:r>
              <a:rPr lang="en-GB" sz="1600" b="1" dirty="0" smtClean="0"/>
              <a:t>foreign key</a:t>
            </a:r>
          </a:p>
          <a:p>
            <a:pPr lvl="2">
              <a:spcBef>
                <a:spcPts val="0"/>
              </a:spcBef>
              <a:buNone/>
            </a:pPr>
            <a:endParaRPr lang="en-GB" sz="1800" b="1" dirty="0" smtClean="0"/>
          </a:p>
          <a:p>
            <a:pPr>
              <a:spcBef>
                <a:spcPts val="0"/>
              </a:spcBef>
              <a:buNone/>
            </a:pPr>
            <a:r>
              <a:rPr lang="en-GB" sz="2400" b="1" dirty="0" smtClean="0"/>
              <a:t>Indexed</a:t>
            </a:r>
            <a:endParaRPr lang="en-GB" sz="2000" dirty="0" smtClean="0"/>
          </a:p>
          <a:p>
            <a:pPr lvl="1">
              <a:spcBef>
                <a:spcPts val="0"/>
              </a:spcBef>
            </a:pPr>
            <a:r>
              <a:rPr lang="en-GB" sz="2000" dirty="0" smtClean="0"/>
              <a:t>Used when two or more tables are joining a table based on the field name - by performing/identifying this step, it allows the database to access information from other tables and performance of searching the table based on this field</a:t>
            </a:r>
          </a:p>
        </p:txBody>
      </p:sp>
      <p:sp>
        <p:nvSpPr>
          <p:cNvPr id="11266" name="Rectangle 2"/>
          <p:cNvSpPr>
            <a:spLocks noGrp="1" noChangeArrowheads="1"/>
          </p:cNvSpPr>
          <p:nvPr>
            <p:ph type="title"/>
          </p:nvPr>
        </p:nvSpPr>
        <p:spPr>
          <a:xfrm>
            <a:off x="251520" y="404664"/>
            <a:ext cx="8712968" cy="648072"/>
          </a:xfrm>
        </p:spPr>
        <p:txBody>
          <a:bodyPr>
            <a:normAutofit fontScale="90000"/>
          </a:bodyPr>
          <a:lstStyle/>
          <a:p>
            <a:r>
              <a:rPr lang="en-GB" b="1" dirty="0" smtClean="0"/>
              <a:t>4 - Data Dictionary</a:t>
            </a:r>
            <a:endParaRPr lang="en-GB"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42844" y="1023502"/>
            <a:ext cx="8858312" cy="5357826"/>
          </a:xfrm>
        </p:spPr>
        <p:txBody>
          <a:bodyPr/>
          <a:lstStyle/>
          <a:p>
            <a:pPr>
              <a:spcBef>
                <a:spcPts val="0"/>
              </a:spcBef>
              <a:buNone/>
            </a:pPr>
            <a:r>
              <a:rPr lang="en-GB" sz="2400" b="1" dirty="0" smtClean="0"/>
              <a:t>Input Mask</a:t>
            </a:r>
            <a:endParaRPr lang="en-GB" sz="2000" dirty="0" smtClean="0"/>
          </a:p>
          <a:p>
            <a:pPr lvl="1">
              <a:spcBef>
                <a:spcPts val="0"/>
              </a:spcBef>
            </a:pPr>
            <a:r>
              <a:rPr lang="en-GB" sz="2000" dirty="0" smtClean="0"/>
              <a:t>can be used as data validation check when storing information in a certain/required format</a:t>
            </a:r>
          </a:p>
          <a:p>
            <a:pPr lvl="2">
              <a:spcBef>
                <a:spcPts val="0"/>
              </a:spcBef>
            </a:pPr>
            <a:r>
              <a:rPr lang="en-GB" sz="1800" dirty="0" smtClean="0"/>
              <a:t>e.g. – using the table below, you pre-define the format required for storage</a:t>
            </a:r>
            <a:endParaRPr lang="en-GB" sz="2800" b="1" dirty="0"/>
          </a:p>
        </p:txBody>
      </p:sp>
      <p:sp>
        <p:nvSpPr>
          <p:cNvPr id="11266" name="Rectangle 2"/>
          <p:cNvSpPr>
            <a:spLocks noGrp="1" noChangeArrowheads="1"/>
          </p:cNvSpPr>
          <p:nvPr>
            <p:ph type="title"/>
          </p:nvPr>
        </p:nvSpPr>
        <p:spPr>
          <a:xfrm>
            <a:off x="251520" y="404664"/>
            <a:ext cx="8712968" cy="648072"/>
          </a:xfrm>
        </p:spPr>
        <p:txBody>
          <a:bodyPr>
            <a:normAutofit fontScale="90000"/>
          </a:bodyPr>
          <a:lstStyle/>
          <a:p>
            <a:r>
              <a:rPr lang="en-GB" b="1" dirty="0" smtClean="0"/>
              <a:t>4 - Data Dictionary</a:t>
            </a:r>
            <a:endParaRPr lang="en-GB" b="1" dirty="0"/>
          </a:p>
        </p:txBody>
      </p:sp>
      <p:graphicFrame>
        <p:nvGraphicFramePr>
          <p:cNvPr id="4" name="Table 3"/>
          <p:cNvGraphicFramePr>
            <a:graphicFrameLocks noGrp="1"/>
          </p:cNvGraphicFramePr>
          <p:nvPr>
            <p:extLst>
              <p:ext uri="{D42A27DB-BD31-4B8C-83A1-F6EECF244321}">
                <p14:modId xmlns:p14="http://schemas.microsoft.com/office/powerpoint/2010/main" val="4129603528"/>
              </p:ext>
            </p:extLst>
          </p:nvPr>
        </p:nvGraphicFramePr>
        <p:xfrm>
          <a:off x="899592" y="2492896"/>
          <a:ext cx="8001024" cy="4299216"/>
        </p:xfrm>
        <a:graphic>
          <a:graphicData uri="http://schemas.openxmlformats.org/drawingml/2006/table">
            <a:tbl>
              <a:tblPr firstRow="1" bandRow="1">
                <a:tableStyleId>{5C22544A-7EE6-4342-B048-85BDC9FD1C3A}</a:tableStyleId>
              </a:tblPr>
              <a:tblGrid>
                <a:gridCol w="1124198"/>
                <a:gridCol w="6876826"/>
              </a:tblGrid>
              <a:tr h="367296">
                <a:tc>
                  <a:txBody>
                    <a:bodyPr/>
                    <a:lstStyle/>
                    <a:p>
                      <a:pPr algn="ctr"/>
                      <a:r>
                        <a:rPr lang="en-GB" sz="1800" b="1" dirty="0">
                          <a:solidFill>
                            <a:schemeClr val="tx1"/>
                          </a:solidFill>
                          <a:latin typeface="Calibri" pitchFamily="34" charset="0"/>
                          <a:cs typeface="Calibri" pitchFamily="34" charset="0"/>
                        </a:rPr>
                        <a:t>Character</a:t>
                      </a:r>
                    </a:p>
                  </a:txBody>
                  <a:tcPr anchor="ctr"/>
                </a:tc>
                <a:tc>
                  <a:txBody>
                    <a:bodyPr/>
                    <a:lstStyle/>
                    <a:p>
                      <a:r>
                        <a:rPr lang="en-GB" sz="1800" dirty="0">
                          <a:solidFill>
                            <a:schemeClr val="tx1"/>
                          </a:solidFill>
                          <a:latin typeface="Calibri" pitchFamily="34" charset="0"/>
                          <a:cs typeface="Calibri" pitchFamily="34" charset="0"/>
                        </a:rPr>
                        <a:t>Description</a:t>
                      </a:r>
                    </a:p>
                  </a:txBody>
                  <a:tcPr anchor="ctr"/>
                </a:tc>
              </a:tr>
              <a:tr h="0">
                <a:tc>
                  <a:txBody>
                    <a:bodyPr/>
                    <a:lstStyle/>
                    <a:p>
                      <a:pPr algn="ctr"/>
                      <a:r>
                        <a:rPr lang="en-GB" sz="1600" b="1" dirty="0">
                          <a:solidFill>
                            <a:schemeClr val="tx1"/>
                          </a:solidFill>
                          <a:latin typeface="Calibri" pitchFamily="34" charset="0"/>
                          <a:cs typeface="Calibri" pitchFamily="34" charset="0"/>
                        </a:rPr>
                        <a:t>0</a:t>
                      </a:r>
                    </a:p>
                  </a:txBody>
                  <a:tcPr anchor="ctr"/>
                </a:tc>
                <a:tc>
                  <a:txBody>
                    <a:bodyPr/>
                    <a:lstStyle/>
                    <a:p>
                      <a:r>
                        <a:rPr lang="en-GB" sz="1600" dirty="0">
                          <a:solidFill>
                            <a:schemeClr val="tx1"/>
                          </a:solidFill>
                          <a:latin typeface="Calibri" pitchFamily="34" charset="0"/>
                          <a:cs typeface="Calibri" pitchFamily="34" charset="0"/>
                        </a:rPr>
                        <a:t>Digit (0 to 9, entry required, plus [+] and minus [–] signs not allowed</a:t>
                      </a:r>
                      <a:r>
                        <a:rPr lang="en-GB" sz="1600" dirty="0" smtClean="0">
                          <a:solidFill>
                            <a:schemeClr val="tx1"/>
                          </a:solidFill>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r>
              <a:tr h="328036">
                <a:tc>
                  <a:txBody>
                    <a:bodyPr/>
                    <a:lstStyle/>
                    <a:p>
                      <a:pPr algn="ctr"/>
                      <a:r>
                        <a:rPr lang="en-GB" sz="1600" b="1" dirty="0">
                          <a:solidFill>
                            <a:schemeClr val="tx1"/>
                          </a:solidFill>
                          <a:latin typeface="Calibri" pitchFamily="34" charset="0"/>
                          <a:cs typeface="Calibri" pitchFamily="34" charset="0"/>
                        </a:rPr>
                        <a:t>9</a:t>
                      </a:r>
                    </a:p>
                  </a:txBody>
                  <a:tcPr anchor="ctr"/>
                </a:tc>
                <a:tc>
                  <a:txBody>
                    <a:bodyPr/>
                    <a:lstStyle/>
                    <a:p>
                      <a:r>
                        <a:rPr lang="en-GB" sz="1600" dirty="0">
                          <a:solidFill>
                            <a:schemeClr val="tx1"/>
                          </a:solidFill>
                          <a:latin typeface="Calibri" pitchFamily="34" charset="0"/>
                          <a:cs typeface="Calibri" pitchFamily="34" charset="0"/>
                        </a:rPr>
                        <a:t>Digit or space (entry not required, plus and minus signs not allowed</a:t>
                      </a:r>
                      <a:r>
                        <a:rPr lang="en-GB" sz="1600" dirty="0" smtClean="0">
                          <a:solidFill>
                            <a:schemeClr val="tx1"/>
                          </a:solidFill>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r>
              <a:tr h="136548">
                <a:tc>
                  <a:txBody>
                    <a:bodyPr/>
                    <a:lstStyle/>
                    <a:p>
                      <a:pPr algn="ctr"/>
                      <a:r>
                        <a:rPr lang="en-GB" sz="1600" b="1" dirty="0">
                          <a:solidFill>
                            <a:schemeClr val="tx1"/>
                          </a:solidFill>
                          <a:latin typeface="Calibri" pitchFamily="34" charset="0"/>
                          <a:cs typeface="Calibri" pitchFamily="34" charset="0"/>
                        </a:rPr>
                        <a:t>#</a:t>
                      </a:r>
                    </a:p>
                  </a:txBody>
                  <a:tcPr anchor="ctr"/>
                </a:tc>
                <a:tc>
                  <a:txBody>
                    <a:bodyPr/>
                    <a:lstStyle/>
                    <a:p>
                      <a:r>
                        <a:rPr lang="en-GB" sz="1600" dirty="0">
                          <a:solidFill>
                            <a:schemeClr val="tx1"/>
                          </a:solidFill>
                          <a:latin typeface="Calibri" pitchFamily="34" charset="0"/>
                          <a:cs typeface="Calibri" pitchFamily="34" charset="0"/>
                        </a:rPr>
                        <a:t>Digit or space (entry not required; spaces are displayed as blanks while in Edit mode, but blanks are removed when data is saved; plus and minus signs allowed</a:t>
                      </a:r>
                      <a:r>
                        <a:rPr lang="en-GB" sz="1600" dirty="0" smtClean="0">
                          <a:solidFill>
                            <a:schemeClr val="tx1"/>
                          </a:solidFill>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r>
              <a:tr h="0">
                <a:tc>
                  <a:txBody>
                    <a:bodyPr/>
                    <a:lstStyle/>
                    <a:p>
                      <a:pPr algn="ctr"/>
                      <a:r>
                        <a:rPr lang="en-GB" sz="1600" b="1" dirty="0">
                          <a:solidFill>
                            <a:schemeClr val="tx1"/>
                          </a:solidFill>
                          <a:latin typeface="Calibri" pitchFamily="34" charset="0"/>
                          <a:cs typeface="Calibri" pitchFamily="34" charset="0"/>
                        </a:rPr>
                        <a:t>L</a:t>
                      </a:r>
                    </a:p>
                  </a:txBody>
                  <a:tcPr anchor="ctr"/>
                </a:tc>
                <a:tc>
                  <a:txBody>
                    <a:bodyPr/>
                    <a:lstStyle/>
                    <a:p>
                      <a:r>
                        <a:rPr lang="en-GB" sz="1600" dirty="0">
                          <a:solidFill>
                            <a:schemeClr val="tx1"/>
                          </a:solidFill>
                          <a:latin typeface="Calibri" pitchFamily="34" charset="0"/>
                          <a:cs typeface="Calibri" pitchFamily="34" charset="0"/>
                        </a:rPr>
                        <a:t>Letter (A to Z, entry required</a:t>
                      </a:r>
                      <a:r>
                        <a:rPr lang="en-GB" sz="1600" dirty="0" smtClean="0">
                          <a:solidFill>
                            <a:schemeClr val="tx1"/>
                          </a:solidFill>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r>
              <a:tr h="116855">
                <a:tc>
                  <a:txBody>
                    <a:bodyPr/>
                    <a:lstStyle/>
                    <a:p>
                      <a:pPr algn="ctr"/>
                      <a:r>
                        <a:rPr lang="en-GB" sz="1600" b="1" dirty="0">
                          <a:solidFill>
                            <a:schemeClr val="tx1"/>
                          </a:solidFill>
                          <a:latin typeface="Calibri" pitchFamily="34" charset="0"/>
                          <a:cs typeface="Calibri" pitchFamily="34" charset="0"/>
                        </a:rPr>
                        <a:t>?</a:t>
                      </a:r>
                    </a:p>
                  </a:txBody>
                  <a:tcPr anchor="ctr"/>
                </a:tc>
                <a:tc>
                  <a:txBody>
                    <a:bodyPr/>
                    <a:lstStyle/>
                    <a:p>
                      <a:r>
                        <a:rPr lang="en-GB" sz="1600" dirty="0">
                          <a:solidFill>
                            <a:schemeClr val="tx1"/>
                          </a:solidFill>
                          <a:latin typeface="Calibri" pitchFamily="34" charset="0"/>
                          <a:cs typeface="Calibri" pitchFamily="34" charset="0"/>
                        </a:rPr>
                        <a:t>Letter (A to Z, entry optional</a:t>
                      </a:r>
                      <a:r>
                        <a:rPr lang="en-GB" sz="1600" dirty="0" smtClean="0">
                          <a:solidFill>
                            <a:schemeClr val="tx1"/>
                          </a:solidFill>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r>
              <a:tr h="117028">
                <a:tc>
                  <a:txBody>
                    <a:bodyPr/>
                    <a:lstStyle/>
                    <a:p>
                      <a:pPr algn="ctr"/>
                      <a:r>
                        <a:rPr lang="en-GB" sz="1600" b="1" dirty="0">
                          <a:solidFill>
                            <a:schemeClr val="tx1"/>
                          </a:solidFill>
                          <a:latin typeface="Calibri" pitchFamily="34" charset="0"/>
                          <a:cs typeface="Calibri" pitchFamily="34" charset="0"/>
                        </a:rPr>
                        <a:t>A</a:t>
                      </a:r>
                    </a:p>
                  </a:txBody>
                  <a:tcPr anchor="ctr"/>
                </a:tc>
                <a:tc>
                  <a:txBody>
                    <a:bodyPr/>
                    <a:lstStyle/>
                    <a:p>
                      <a:r>
                        <a:rPr lang="en-GB" sz="1600" dirty="0">
                          <a:solidFill>
                            <a:schemeClr val="tx1"/>
                          </a:solidFill>
                          <a:latin typeface="Calibri" pitchFamily="34" charset="0"/>
                          <a:cs typeface="Calibri" pitchFamily="34" charset="0"/>
                        </a:rPr>
                        <a:t>Letter or digit (entry required</a:t>
                      </a:r>
                      <a:r>
                        <a:rPr lang="en-GB" sz="1600" dirty="0" smtClean="0">
                          <a:solidFill>
                            <a:schemeClr val="tx1"/>
                          </a:solidFill>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r>
              <a:tr h="117201">
                <a:tc>
                  <a:txBody>
                    <a:bodyPr/>
                    <a:lstStyle/>
                    <a:p>
                      <a:pPr algn="ctr"/>
                      <a:r>
                        <a:rPr lang="en-GB" sz="1600" b="1" dirty="0">
                          <a:solidFill>
                            <a:schemeClr val="tx1"/>
                          </a:solidFill>
                          <a:latin typeface="Calibri" pitchFamily="34" charset="0"/>
                          <a:cs typeface="Calibri" pitchFamily="34" charset="0"/>
                        </a:rPr>
                        <a:t>a</a:t>
                      </a:r>
                    </a:p>
                  </a:txBody>
                  <a:tcPr anchor="ctr"/>
                </a:tc>
                <a:tc>
                  <a:txBody>
                    <a:bodyPr/>
                    <a:lstStyle/>
                    <a:p>
                      <a:r>
                        <a:rPr lang="en-GB" sz="1600" dirty="0">
                          <a:solidFill>
                            <a:schemeClr val="tx1"/>
                          </a:solidFill>
                          <a:latin typeface="Calibri" pitchFamily="34" charset="0"/>
                          <a:cs typeface="Calibri" pitchFamily="34" charset="0"/>
                        </a:rPr>
                        <a:t>Letter or digit (entry optional</a:t>
                      </a:r>
                      <a:r>
                        <a:rPr lang="en-GB" sz="1600" dirty="0" smtClean="0">
                          <a:solidFill>
                            <a:schemeClr val="tx1"/>
                          </a:solidFill>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r>
              <a:tr h="117374">
                <a:tc>
                  <a:txBody>
                    <a:bodyPr/>
                    <a:lstStyle/>
                    <a:p>
                      <a:pPr algn="ctr"/>
                      <a:r>
                        <a:rPr lang="en-GB" sz="1600" b="1" dirty="0">
                          <a:solidFill>
                            <a:schemeClr val="tx1"/>
                          </a:solidFill>
                          <a:latin typeface="Calibri" pitchFamily="34" charset="0"/>
                          <a:cs typeface="Calibri" pitchFamily="34" charset="0"/>
                        </a:rPr>
                        <a:t>&amp;</a:t>
                      </a:r>
                    </a:p>
                  </a:txBody>
                  <a:tcPr anchor="ctr"/>
                </a:tc>
                <a:tc>
                  <a:txBody>
                    <a:bodyPr/>
                    <a:lstStyle/>
                    <a:p>
                      <a:r>
                        <a:rPr lang="en-GB" sz="1600" dirty="0">
                          <a:solidFill>
                            <a:schemeClr val="tx1"/>
                          </a:solidFill>
                          <a:latin typeface="Calibri" pitchFamily="34" charset="0"/>
                          <a:cs typeface="Calibri" pitchFamily="34" charset="0"/>
                        </a:rPr>
                        <a:t>Any character or a space (entry required</a:t>
                      </a:r>
                      <a:r>
                        <a:rPr lang="en-GB" sz="1600" dirty="0" smtClean="0">
                          <a:solidFill>
                            <a:schemeClr val="tx1"/>
                          </a:solidFill>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r>
              <a:tr h="117547">
                <a:tc>
                  <a:txBody>
                    <a:bodyPr/>
                    <a:lstStyle/>
                    <a:p>
                      <a:pPr algn="ctr"/>
                      <a:r>
                        <a:rPr lang="en-GB" sz="1600" b="1" dirty="0">
                          <a:solidFill>
                            <a:schemeClr val="tx1"/>
                          </a:solidFill>
                          <a:latin typeface="Calibri" pitchFamily="34" charset="0"/>
                          <a:cs typeface="Calibri" pitchFamily="34" charset="0"/>
                        </a:rPr>
                        <a:t>C</a:t>
                      </a:r>
                    </a:p>
                  </a:txBody>
                  <a:tcPr anchor="ctr"/>
                </a:tc>
                <a:tc>
                  <a:txBody>
                    <a:bodyPr/>
                    <a:lstStyle/>
                    <a:p>
                      <a:r>
                        <a:rPr lang="en-GB" sz="1600" dirty="0">
                          <a:solidFill>
                            <a:schemeClr val="tx1"/>
                          </a:solidFill>
                          <a:latin typeface="Calibri" pitchFamily="34" charset="0"/>
                          <a:cs typeface="Calibri" pitchFamily="34" charset="0"/>
                        </a:rPr>
                        <a:t>Any character or a space (entry optional</a:t>
                      </a:r>
                      <a:r>
                        <a:rPr lang="en-GB" sz="1600" dirty="0" smtClean="0">
                          <a:solidFill>
                            <a:schemeClr val="tx1"/>
                          </a:solidFill>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r>
              <a:tr h="117720">
                <a:tc>
                  <a:txBody>
                    <a:bodyPr/>
                    <a:lstStyle/>
                    <a:p>
                      <a:pPr algn="ctr"/>
                      <a:r>
                        <a:rPr lang="en-GB" sz="1600" b="1" dirty="0">
                          <a:solidFill>
                            <a:schemeClr val="tx1"/>
                          </a:solidFill>
                          <a:latin typeface="Calibri" pitchFamily="34" charset="0"/>
                          <a:cs typeface="Calibri" pitchFamily="34" charset="0"/>
                        </a:rPr>
                        <a:t>&lt;</a:t>
                      </a:r>
                    </a:p>
                  </a:txBody>
                  <a:tcPr anchor="ctr"/>
                </a:tc>
                <a:tc>
                  <a:txBody>
                    <a:bodyPr/>
                    <a:lstStyle/>
                    <a:p>
                      <a:r>
                        <a:rPr lang="en-GB" sz="1600" dirty="0">
                          <a:solidFill>
                            <a:schemeClr val="tx1"/>
                          </a:solidFill>
                          <a:latin typeface="Calibri" pitchFamily="34" charset="0"/>
                          <a:cs typeface="Calibri" pitchFamily="34" charset="0"/>
                        </a:rPr>
                        <a:t>Causes all characters to be converted to </a:t>
                      </a:r>
                      <a:r>
                        <a:rPr lang="en-GB" sz="1600" dirty="0" smtClean="0">
                          <a:solidFill>
                            <a:schemeClr val="tx1"/>
                          </a:solidFill>
                          <a:latin typeface="Calibri" pitchFamily="34" charset="0"/>
                          <a:cs typeface="Calibri" pitchFamily="34" charset="0"/>
                        </a:rPr>
                        <a:t>lowercase</a:t>
                      </a:r>
                      <a:endParaRPr lang="en-GB" sz="1600" dirty="0">
                        <a:solidFill>
                          <a:schemeClr val="tx1"/>
                        </a:solidFill>
                        <a:latin typeface="Calibri" pitchFamily="34" charset="0"/>
                        <a:cs typeface="Calibri" pitchFamily="34" charset="0"/>
                      </a:endParaRPr>
                    </a:p>
                  </a:txBody>
                  <a:tcPr anchor="ctr"/>
                </a:tc>
              </a:tr>
              <a:tr h="118587">
                <a:tc>
                  <a:txBody>
                    <a:bodyPr/>
                    <a:lstStyle/>
                    <a:p>
                      <a:pPr algn="ctr"/>
                      <a:r>
                        <a:rPr lang="en-GB" sz="1600" b="1" dirty="0">
                          <a:solidFill>
                            <a:schemeClr val="tx1"/>
                          </a:solidFill>
                          <a:latin typeface="Calibri" pitchFamily="34" charset="0"/>
                          <a:cs typeface="Calibri" pitchFamily="34" charset="0"/>
                        </a:rPr>
                        <a:t>&gt;</a:t>
                      </a:r>
                    </a:p>
                  </a:txBody>
                  <a:tcPr anchor="ctr"/>
                </a:tc>
                <a:tc>
                  <a:txBody>
                    <a:bodyPr/>
                    <a:lstStyle/>
                    <a:p>
                      <a:r>
                        <a:rPr lang="en-GB" sz="1600" dirty="0">
                          <a:solidFill>
                            <a:schemeClr val="tx1"/>
                          </a:solidFill>
                          <a:latin typeface="Calibri" pitchFamily="34" charset="0"/>
                          <a:cs typeface="Calibri" pitchFamily="34" charset="0"/>
                        </a:rPr>
                        <a:t>Causes all characters to be converted to </a:t>
                      </a:r>
                      <a:r>
                        <a:rPr lang="en-GB" sz="1600" dirty="0" smtClean="0">
                          <a:solidFill>
                            <a:schemeClr val="tx1"/>
                          </a:solidFill>
                          <a:latin typeface="Calibri" pitchFamily="34" charset="0"/>
                          <a:cs typeface="Calibri" pitchFamily="34" charset="0"/>
                        </a:rPr>
                        <a:t>uppercase</a:t>
                      </a:r>
                      <a:endParaRPr lang="en-GB" sz="1600" dirty="0">
                        <a:solidFill>
                          <a:schemeClr val="tx1"/>
                        </a:solidFill>
                        <a:latin typeface="Calibri" pitchFamily="34" charset="0"/>
                        <a:cs typeface="Calibri"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a:xfrm>
            <a:off x="179512" y="1268760"/>
            <a:ext cx="8784976" cy="5472608"/>
          </a:xfrm>
        </p:spPr>
        <p:txBody>
          <a:bodyPr>
            <a:normAutofit/>
          </a:bodyPr>
          <a:lstStyle/>
          <a:p>
            <a:pPr marL="0" indent="0">
              <a:buNone/>
            </a:pPr>
            <a:r>
              <a:rPr lang="en-GB" sz="2400" b="1" i="1" dirty="0" smtClean="0"/>
              <a:t>Task 7 (P2.5)</a:t>
            </a:r>
            <a:r>
              <a:rPr lang="en-GB" sz="2400" dirty="0" smtClean="0"/>
              <a:t> – Produce an Entity Relationship Diagram for the Relational Database</a:t>
            </a:r>
          </a:p>
          <a:p>
            <a:pPr lvl="1"/>
            <a:r>
              <a:rPr lang="en-US" sz="2000" dirty="0" smtClean="0"/>
              <a:t>An Entity Relationship Diagram shows how tables are joined (related) to each other</a:t>
            </a:r>
          </a:p>
          <a:p>
            <a:pPr lvl="1"/>
            <a:r>
              <a:rPr lang="en-US" sz="2000" dirty="0" smtClean="0"/>
              <a:t>Tables are joined (related) in a Relational Database through Primary and Foreign Keys</a:t>
            </a:r>
          </a:p>
          <a:p>
            <a:pPr lvl="1"/>
            <a:r>
              <a:rPr lang="en-US" sz="2000" dirty="0" smtClean="0"/>
              <a:t>These relations come in three forms:</a:t>
            </a:r>
          </a:p>
          <a:p>
            <a:pPr lvl="2"/>
            <a:r>
              <a:rPr lang="en-US" sz="2000" dirty="0" smtClean="0"/>
              <a:t>	One-to-Many</a:t>
            </a:r>
          </a:p>
          <a:p>
            <a:pPr lvl="2"/>
            <a:r>
              <a:rPr lang="en-US" sz="2000" dirty="0" smtClean="0"/>
              <a:t>	Many-to-One</a:t>
            </a:r>
          </a:p>
          <a:p>
            <a:pPr lvl="2"/>
            <a:r>
              <a:rPr lang="en-US" sz="2000" dirty="0" smtClean="0"/>
              <a:t>	One-to-One</a:t>
            </a:r>
          </a:p>
          <a:p>
            <a:pPr lvl="1">
              <a:buNone/>
            </a:pPr>
            <a:r>
              <a:rPr lang="en-GB" sz="2000" dirty="0" smtClean="0"/>
              <a:t>		</a:t>
            </a:r>
          </a:p>
          <a:p>
            <a:pPr marL="0" lvl="1" indent="0" algn="ctr">
              <a:lnSpc>
                <a:spcPct val="80000"/>
              </a:lnSpc>
              <a:spcBef>
                <a:spcPts val="0"/>
              </a:spcBef>
              <a:buClr>
                <a:schemeClr val="hlink"/>
              </a:buClr>
              <a:buSzPct val="80000"/>
              <a:buNone/>
            </a:pPr>
            <a:r>
              <a:rPr lang="en-AU" sz="2000" dirty="0" smtClean="0"/>
              <a:t>For further information concerning ERD and examples refer to </a:t>
            </a:r>
            <a:r>
              <a:rPr lang="en-AU" sz="2000" b="1" i="1" dirty="0" smtClean="0"/>
              <a:t>“Unit 23 – LO2 –Database Notes”</a:t>
            </a:r>
            <a:endParaRPr lang="en-US" sz="2000" b="1" i="1" dirty="0" smtClean="0"/>
          </a:p>
        </p:txBody>
      </p:sp>
      <p:sp>
        <p:nvSpPr>
          <p:cNvPr id="4" name="Title 1"/>
          <p:cNvSpPr>
            <a:spLocks noGrp="1"/>
          </p:cNvSpPr>
          <p:nvPr>
            <p:ph type="title"/>
          </p:nvPr>
        </p:nvSpPr>
        <p:spPr>
          <a:xfrm>
            <a:off x="446856" y="404664"/>
            <a:ext cx="8229600" cy="792088"/>
          </a:xfrm>
        </p:spPr>
        <p:txBody>
          <a:bodyPr>
            <a:noAutofit/>
          </a:bodyPr>
          <a:lstStyle/>
          <a:p>
            <a:r>
              <a:rPr lang="en-US" b="1" dirty="0" smtClean="0"/>
              <a:t> 5 - Entity Relationship Diagram (ERD)</a:t>
            </a:r>
            <a:endParaRPr lang="en-US"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214282" y="1118474"/>
            <a:ext cx="8643998" cy="5429264"/>
          </a:xfrm>
        </p:spPr>
        <p:txBody>
          <a:bodyPr>
            <a:normAutofit/>
          </a:bodyPr>
          <a:lstStyle/>
          <a:p>
            <a:pPr marL="0" indent="0">
              <a:buNone/>
            </a:pPr>
            <a:r>
              <a:rPr lang="en-US" sz="2400" dirty="0" smtClean="0"/>
              <a:t>A user interface is the screen which provides the user with the necessary buttons to use the Database.</a:t>
            </a:r>
          </a:p>
          <a:p>
            <a:pPr lvl="1"/>
            <a:r>
              <a:rPr lang="en-US" sz="2000" dirty="0" smtClean="0"/>
              <a:t>Navigation system within the database - to indicate the various parts of the interface</a:t>
            </a:r>
          </a:p>
          <a:p>
            <a:pPr>
              <a:buNone/>
            </a:pPr>
            <a:endParaRPr lang="en-US" b="1" dirty="0" smtClean="0"/>
          </a:p>
          <a:p>
            <a:pPr>
              <a:buNone/>
            </a:pPr>
            <a:endParaRPr lang="en-US" b="1" dirty="0" smtClean="0"/>
          </a:p>
          <a:p>
            <a:pPr>
              <a:buNone/>
            </a:pPr>
            <a:endParaRPr lang="en-US" b="1" dirty="0" smtClean="0"/>
          </a:p>
          <a:p>
            <a:pPr>
              <a:buNone/>
            </a:pPr>
            <a:endParaRPr lang="en-US" b="1" dirty="0" smtClean="0"/>
          </a:p>
          <a:p>
            <a:pPr>
              <a:buNone/>
            </a:pPr>
            <a:endParaRPr lang="en-US" b="1" dirty="0" smtClean="0"/>
          </a:p>
          <a:p>
            <a:pPr marL="0" indent="0">
              <a:buNone/>
            </a:pPr>
            <a:r>
              <a:rPr lang="en-GB" sz="2400" b="1" i="1" dirty="0" smtClean="0"/>
              <a:t>Task 8 (P2.6)</a:t>
            </a:r>
            <a:r>
              <a:rPr lang="en-US" sz="2400" b="1" dirty="0" smtClean="0"/>
              <a:t> – </a:t>
            </a:r>
            <a:r>
              <a:rPr lang="en-US" sz="2400" dirty="0" smtClean="0"/>
              <a:t>Design a user interface to access parts of database</a:t>
            </a:r>
          </a:p>
          <a:p>
            <a:pPr lvl="1"/>
            <a:r>
              <a:rPr lang="en-US" sz="2000" dirty="0" smtClean="0"/>
              <a:t>Include </a:t>
            </a:r>
            <a:r>
              <a:rPr lang="en-US" sz="2000" dirty="0" err="1" smtClean="0"/>
              <a:t>colours</a:t>
            </a:r>
            <a:r>
              <a:rPr lang="en-US" sz="2000" dirty="0" smtClean="0"/>
              <a:t>, company logo, etc…</a:t>
            </a:r>
          </a:p>
          <a:p>
            <a:pPr lvl="1"/>
            <a:r>
              <a:rPr lang="en-US" sz="2000" dirty="0" smtClean="0"/>
              <a:t>Remember to annotate all your designs</a:t>
            </a:r>
            <a:endParaRPr lang="en-US" dirty="0" smtClean="0"/>
          </a:p>
        </p:txBody>
      </p:sp>
      <p:sp>
        <p:nvSpPr>
          <p:cNvPr id="4" name="Title 1"/>
          <p:cNvSpPr>
            <a:spLocks noGrp="1"/>
          </p:cNvSpPr>
          <p:nvPr>
            <p:ph type="title"/>
          </p:nvPr>
        </p:nvSpPr>
        <p:spPr>
          <a:xfrm>
            <a:off x="457200" y="332656"/>
            <a:ext cx="8229600" cy="917596"/>
          </a:xfrm>
        </p:spPr>
        <p:txBody>
          <a:bodyPr>
            <a:normAutofit/>
          </a:bodyPr>
          <a:lstStyle/>
          <a:p>
            <a:r>
              <a:rPr lang="en-US" b="1" dirty="0" smtClean="0"/>
              <a:t>6 - User Interface Designs</a:t>
            </a:r>
            <a:endParaRPr lang="en-US" b="1" dirty="0"/>
          </a:p>
        </p:txBody>
      </p:sp>
      <p:pic>
        <p:nvPicPr>
          <p:cNvPr id="4098" name="Picture 2"/>
          <p:cNvPicPr>
            <a:picLocks noChangeAspect="1" noChangeArrowheads="1"/>
          </p:cNvPicPr>
          <p:nvPr/>
        </p:nvPicPr>
        <p:blipFill>
          <a:blip r:embed="rId2" cstate="print"/>
          <a:srcRect/>
          <a:stretch>
            <a:fillRect/>
          </a:stretch>
        </p:blipFill>
        <p:spPr bwMode="auto">
          <a:xfrm>
            <a:off x="251520" y="2564904"/>
            <a:ext cx="4500594" cy="2250297"/>
          </a:xfrm>
          <a:prstGeom prst="rect">
            <a:avLst/>
          </a:prstGeom>
          <a:noFill/>
          <a:ln w="9525">
            <a:noFill/>
            <a:miter lim="800000"/>
            <a:headEnd/>
            <a:tailEnd/>
          </a:ln>
          <a:effectLst/>
        </p:spPr>
      </p:pic>
      <p:sp>
        <p:nvSpPr>
          <p:cNvPr id="6" name="TextBox 5"/>
          <p:cNvSpPr txBox="1"/>
          <p:nvPr/>
        </p:nvSpPr>
        <p:spPr>
          <a:xfrm>
            <a:off x="4929190" y="2326369"/>
            <a:ext cx="3857652" cy="2031325"/>
          </a:xfrm>
          <a:prstGeom prst="rect">
            <a:avLst/>
          </a:prstGeom>
          <a:noFill/>
        </p:spPr>
        <p:txBody>
          <a:bodyPr wrap="square" rtlCol="0">
            <a:spAutoFit/>
          </a:bodyPr>
          <a:lstStyle/>
          <a:p>
            <a:r>
              <a:rPr lang="en-GB" dirty="0" smtClean="0">
                <a:latin typeface="Calibri" pitchFamily="34" charset="0"/>
                <a:cs typeface="Calibri" pitchFamily="34" charset="0"/>
              </a:rPr>
              <a:t>The buttons above open the relative forms: Lessons, Sale Price, Customers, Sale Item, Employees and Stock.</a:t>
            </a:r>
          </a:p>
          <a:p>
            <a:endParaRPr lang="en-GB" dirty="0" smtClean="0">
              <a:latin typeface="Calibri" pitchFamily="34" charset="0"/>
              <a:cs typeface="Calibri" pitchFamily="34" charset="0"/>
            </a:endParaRPr>
          </a:p>
          <a:p>
            <a:r>
              <a:rPr lang="en-GB" dirty="0" smtClean="0">
                <a:latin typeface="Calibri" pitchFamily="34" charset="0"/>
                <a:cs typeface="Calibri" pitchFamily="34" charset="0"/>
              </a:rPr>
              <a:t>The Help button opens a splash screen that details help on the buttons and their functions.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100144"/>
          </a:xfrm>
        </p:spPr>
        <p:txBody>
          <a:bodyPr>
            <a:noAutofit/>
          </a:bodyPr>
          <a:lstStyle/>
          <a:p>
            <a:pPr algn="ctr"/>
            <a:r>
              <a:rPr lang="en-GB" b="1" dirty="0" smtClean="0"/>
              <a:t>Unit 23 - Database Design</a:t>
            </a:r>
            <a:endParaRPr lang="en-US" b="1" dirty="0"/>
          </a:p>
        </p:txBody>
      </p:sp>
      <p:sp>
        <p:nvSpPr>
          <p:cNvPr id="3" name="Subtitle 2"/>
          <p:cNvSpPr>
            <a:spLocks noGrp="1"/>
          </p:cNvSpPr>
          <p:nvPr>
            <p:ph type="subTitle" idx="1"/>
          </p:nvPr>
        </p:nvSpPr>
        <p:spPr>
          <a:xfrm>
            <a:off x="395536" y="5714992"/>
            <a:ext cx="7928928" cy="1143008"/>
          </a:xfrm>
        </p:spPr>
        <p:txBody>
          <a:bodyPr>
            <a:normAutofit/>
          </a:bodyPr>
          <a:lstStyle/>
          <a:p>
            <a:r>
              <a:rPr lang="en-GB" sz="2400" dirty="0" smtClean="0"/>
              <a:t>L01 </a:t>
            </a:r>
            <a:r>
              <a:rPr lang="en-GB" sz="2400" dirty="0"/>
              <a:t>-</a:t>
            </a:r>
            <a:r>
              <a:rPr lang="en-GB" sz="2400" dirty="0" smtClean="0"/>
              <a:t> Understand the features of a relational database</a:t>
            </a:r>
            <a:endParaRPr lang="en-US" sz="2400"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4051" b="25531"/>
          <a:stretch/>
        </p:blipFill>
        <p:spPr bwMode="auto">
          <a:xfrm>
            <a:off x="1835696" y="1296417"/>
            <a:ext cx="5472608" cy="4292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93169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42844" y="1096080"/>
            <a:ext cx="8786906" cy="5429264"/>
          </a:xfrm>
        </p:spPr>
        <p:txBody>
          <a:bodyPr>
            <a:noAutofit/>
          </a:bodyPr>
          <a:lstStyle/>
          <a:p>
            <a:pPr marL="0" lvl="1" indent="0">
              <a:buClr>
                <a:schemeClr val="hlink"/>
              </a:buClr>
              <a:buSzPct val="80000"/>
              <a:buNone/>
            </a:pPr>
            <a:r>
              <a:rPr lang="en-US" sz="2400" dirty="0" smtClean="0"/>
              <a:t>These forms allow the user to change data in the database. You should include all aspects in your design including drop-down lists, logos, text boxes, text, etc.</a:t>
            </a:r>
          </a:p>
          <a:p>
            <a:pPr>
              <a:buNone/>
            </a:pPr>
            <a:endParaRPr lang="en-GB" sz="2400" b="1" i="1" dirty="0" smtClean="0"/>
          </a:p>
          <a:p>
            <a:pPr>
              <a:buNone/>
            </a:pPr>
            <a:endParaRPr lang="en-GB" sz="2400" b="1" i="1" dirty="0" smtClean="0"/>
          </a:p>
          <a:p>
            <a:pPr>
              <a:buNone/>
            </a:pPr>
            <a:endParaRPr lang="en-GB" sz="2400" b="1" i="1" dirty="0" smtClean="0"/>
          </a:p>
          <a:p>
            <a:pPr>
              <a:buNone/>
            </a:pPr>
            <a:endParaRPr lang="en-GB" sz="2400" b="1" i="1" dirty="0" smtClean="0"/>
          </a:p>
          <a:p>
            <a:pPr>
              <a:buNone/>
            </a:pPr>
            <a:endParaRPr lang="en-GB" sz="2400" b="1" i="1" dirty="0" smtClean="0"/>
          </a:p>
          <a:p>
            <a:pPr>
              <a:buNone/>
            </a:pPr>
            <a:endParaRPr lang="en-GB" sz="2400" b="1" i="1" dirty="0" smtClean="0"/>
          </a:p>
          <a:p>
            <a:pPr marL="0" indent="0">
              <a:buNone/>
            </a:pPr>
            <a:r>
              <a:rPr lang="en-GB" sz="2400" b="1" i="1" dirty="0" smtClean="0"/>
              <a:t>Task 9 (P4.1</a:t>
            </a:r>
            <a:r>
              <a:rPr lang="en-GB" sz="2400" i="1" dirty="0" smtClean="0"/>
              <a:t>)</a:t>
            </a:r>
            <a:r>
              <a:rPr lang="en-US" sz="2400" dirty="0" smtClean="0"/>
              <a:t> – Design a variety of forms for adding and amending data within the Database</a:t>
            </a:r>
            <a:endParaRPr lang="en-US" sz="200" dirty="0" smtClean="0"/>
          </a:p>
          <a:p>
            <a:pPr marL="457200" lvl="6"/>
            <a:r>
              <a:rPr lang="en-US" sz="2000" dirty="0" smtClean="0">
                <a:latin typeface="Calibri" pitchFamily="34" charset="0"/>
                <a:cs typeface="Calibri" pitchFamily="34" charset="0"/>
              </a:rPr>
              <a:t>Remember to annotate all your designs to ensure validity and integrity of data</a:t>
            </a:r>
          </a:p>
          <a:p>
            <a:pPr marL="457200" lvl="6"/>
            <a:r>
              <a:rPr lang="en-US" sz="2000" dirty="0" smtClean="0">
                <a:latin typeface="Calibri" pitchFamily="34" charset="0"/>
                <a:cs typeface="Calibri" pitchFamily="34" charset="0"/>
              </a:rPr>
              <a:t>Consider the use of sub-forms, which relate to other tables</a:t>
            </a:r>
          </a:p>
        </p:txBody>
      </p:sp>
      <p:sp>
        <p:nvSpPr>
          <p:cNvPr id="4" name="Title 1"/>
          <p:cNvSpPr>
            <a:spLocks noGrp="1"/>
          </p:cNvSpPr>
          <p:nvPr>
            <p:ph type="title"/>
          </p:nvPr>
        </p:nvSpPr>
        <p:spPr>
          <a:xfrm>
            <a:off x="628680" y="404664"/>
            <a:ext cx="8229600" cy="751756"/>
          </a:xfrm>
        </p:spPr>
        <p:txBody>
          <a:bodyPr>
            <a:normAutofit/>
          </a:bodyPr>
          <a:lstStyle/>
          <a:p>
            <a:r>
              <a:rPr lang="en-US" b="1" dirty="0" smtClean="0"/>
              <a:t>7 – Designs for Forms</a:t>
            </a:r>
            <a:endParaRPr lang="en-US" b="1" dirty="0"/>
          </a:p>
        </p:txBody>
      </p:sp>
      <p:pic>
        <p:nvPicPr>
          <p:cNvPr id="5122" name="Picture 2"/>
          <p:cNvPicPr>
            <a:picLocks noChangeAspect="1" noChangeArrowheads="1"/>
          </p:cNvPicPr>
          <p:nvPr/>
        </p:nvPicPr>
        <p:blipFill>
          <a:blip r:embed="rId2" cstate="print"/>
          <a:srcRect/>
          <a:stretch>
            <a:fillRect/>
          </a:stretch>
        </p:blipFill>
        <p:spPr bwMode="auto">
          <a:xfrm>
            <a:off x="285720" y="2253205"/>
            <a:ext cx="3143271" cy="1714512"/>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4429125" y="2181767"/>
            <a:ext cx="3815284" cy="1856819"/>
          </a:xfrm>
          <a:prstGeom prst="rect">
            <a:avLst/>
          </a:prstGeom>
          <a:noFill/>
          <a:ln w="9525">
            <a:noFill/>
            <a:miter lim="800000"/>
            <a:headEnd/>
            <a:tailEnd/>
          </a:ln>
          <a:effectLst/>
        </p:spPr>
      </p:pic>
      <p:sp>
        <p:nvSpPr>
          <p:cNvPr id="6" name="TextBox 5"/>
          <p:cNvSpPr txBox="1"/>
          <p:nvPr/>
        </p:nvSpPr>
        <p:spPr>
          <a:xfrm>
            <a:off x="4214810" y="4065235"/>
            <a:ext cx="4572032" cy="923330"/>
          </a:xfrm>
          <a:prstGeom prst="rect">
            <a:avLst/>
          </a:prstGeom>
          <a:noFill/>
        </p:spPr>
        <p:txBody>
          <a:bodyPr wrap="square" rtlCol="0">
            <a:spAutoFit/>
          </a:bodyPr>
          <a:lstStyle/>
          <a:p>
            <a:r>
              <a:rPr lang="en-GB" dirty="0" smtClean="0">
                <a:latin typeface="Calibri" pitchFamily="34" charset="0"/>
                <a:cs typeface="Calibri" pitchFamily="34" charset="0"/>
              </a:rPr>
              <a:t>The text boxes above allow users to add / edit Customer details. This will be saved once completed. Buttons / Images</a:t>
            </a:r>
            <a:endParaRPr lang="en-GB" dirty="0">
              <a:latin typeface="Calibri" pitchFamily="34" charset="0"/>
              <a:cs typeface="Calibri" pitchFamily="34" charset="0"/>
            </a:endParaRPr>
          </a:p>
        </p:txBody>
      </p:sp>
      <p:sp>
        <p:nvSpPr>
          <p:cNvPr id="7" name="TextBox 6"/>
          <p:cNvSpPr txBox="1"/>
          <p:nvPr/>
        </p:nvSpPr>
        <p:spPr>
          <a:xfrm>
            <a:off x="214282" y="4005064"/>
            <a:ext cx="3781654" cy="923330"/>
          </a:xfrm>
          <a:prstGeom prst="rect">
            <a:avLst/>
          </a:prstGeom>
          <a:noFill/>
        </p:spPr>
        <p:txBody>
          <a:bodyPr wrap="square" rtlCol="0">
            <a:spAutoFit/>
          </a:bodyPr>
          <a:lstStyle/>
          <a:p>
            <a:r>
              <a:rPr lang="en-GB" dirty="0" smtClean="0">
                <a:latin typeface="Calibri" pitchFamily="34" charset="0"/>
                <a:cs typeface="Calibri" pitchFamily="34" charset="0"/>
              </a:rPr>
              <a:t>The text box allows you to edit the Sales ID and the item field has a </a:t>
            </a:r>
            <a:r>
              <a:rPr lang="en-GB" b="1" i="1" dirty="0" smtClean="0">
                <a:latin typeface="Calibri" pitchFamily="34" charset="0"/>
                <a:cs typeface="Calibri" pitchFamily="34" charset="0"/>
              </a:rPr>
              <a:t>drop-down list </a:t>
            </a:r>
            <a:r>
              <a:rPr lang="en-GB" dirty="0" smtClean="0">
                <a:latin typeface="Calibri" pitchFamily="34" charset="0"/>
                <a:cs typeface="Calibri" pitchFamily="34" charset="0"/>
              </a:rPr>
              <a:t>for the user to choose from.</a:t>
            </a:r>
            <a:endParaRPr lang="en-GB"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214282" y="1249613"/>
            <a:ext cx="8715435" cy="5419747"/>
          </a:xfrm>
        </p:spPr>
        <p:txBody>
          <a:bodyPr>
            <a:normAutofit/>
          </a:bodyPr>
          <a:lstStyle/>
          <a:p>
            <a:pPr marL="0" indent="0">
              <a:buNone/>
            </a:pPr>
            <a:r>
              <a:rPr lang="en-GB" sz="2400" b="1" i="1" dirty="0" smtClean="0"/>
              <a:t>Task 10 (P3.1)</a:t>
            </a:r>
            <a:r>
              <a:rPr lang="en-GB" sz="2400" dirty="0" smtClean="0"/>
              <a:t> – Based on the data dictionary designs (</a:t>
            </a:r>
            <a:r>
              <a:rPr lang="en-GB" sz="2400" b="1" i="1" dirty="0" smtClean="0"/>
              <a:t>Task 5</a:t>
            </a:r>
            <a:r>
              <a:rPr lang="en-GB" sz="2400" dirty="0" smtClean="0"/>
              <a:t>) for the tables within your database, create them using an appropriate software </a:t>
            </a:r>
          </a:p>
          <a:p>
            <a:pPr marL="722313" lvl="1" indent="-322263"/>
            <a:r>
              <a:rPr lang="en-GB" sz="2400" dirty="0" smtClean="0"/>
              <a:t>Remember you need to use </a:t>
            </a:r>
            <a:r>
              <a:rPr lang="en-GB" sz="2400" b="1" u="sng" dirty="0" smtClean="0"/>
              <a:t>only</a:t>
            </a:r>
            <a:r>
              <a:rPr lang="en-GB" sz="2400" dirty="0" smtClean="0"/>
              <a:t> the fields you have documented within your data dictionary</a:t>
            </a:r>
          </a:p>
          <a:p>
            <a:pPr marL="722313" lvl="1" indent="-322263"/>
            <a:r>
              <a:rPr lang="en-GB" sz="2400" dirty="0" smtClean="0"/>
              <a:t>Provide screenshot evidence of any features used during the creation of the tables</a:t>
            </a:r>
          </a:p>
          <a:p>
            <a:pPr lvl="2"/>
            <a:r>
              <a:rPr lang="en-GB" sz="2400" dirty="0" smtClean="0"/>
              <a:t>verification and validation routines; </a:t>
            </a:r>
          </a:p>
          <a:p>
            <a:pPr lvl="3"/>
            <a:r>
              <a:rPr lang="en-GB" sz="2000" dirty="0" smtClean="0"/>
              <a:t>input masking</a:t>
            </a:r>
          </a:p>
          <a:p>
            <a:pPr lvl="3"/>
            <a:r>
              <a:rPr lang="en-GB" sz="2000" dirty="0" smtClean="0"/>
              <a:t>dropdown or combo boxes</a:t>
            </a:r>
          </a:p>
          <a:p>
            <a:pPr lvl="3"/>
            <a:r>
              <a:rPr lang="en-GB" sz="2000" dirty="0" smtClean="0"/>
              <a:t>checks for completeness (field sizes)</a:t>
            </a:r>
          </a:p>
          <a:p>
            <a:pPr lvl="3"/>
            <a:r>
              <a:rPr lang="en-GB" sz="2000" dirty="0" smtClean="0"/>
              <a:t>data consistency</a:t>
            </a:r>
          </a:p>
          <a:p>
            <a:pPr lvl="3"/>
            <a:r>
              <a:rPr lang="en-GB" sz="2000" dirty="0" smtClean="0"/>
              <a:t>data redundancy</a:t>
            </a:r>
          </a:p>
          <a:p>
            <a:pPr lvl="3">
              <a:buNone/>
            </a:pPr>
            <a:endParaRPr lang="en-GB" sz="2000" dirty="0" smtClean="0"/>
          </a:p>
          <a:p>
            <a:pPr marL="0" indent="0" algn="ctr">
              <a:buNone/>
            </a:pPr>
            <a:endParaRPr lang="en-GB" sz="2800" b="1" dirty="0" smtClean="0"/>
          </a:p>
        </p:txBody>
      </p:sp>
      <p:sp>
        <p:nvSpPr>
          <p:cNvPr id="13314" name="Rectangle 2"/>
          <p:cNvSpPr>
            <a:spLocks noGrp="1" noChangeArrowheads="1"/>
          </p:cNvSpPr>
          <p:nvPr>
            <p:ph type="title"/>
          </p:nvPr>
        </p:nvSpPr>
        <p:spPr>
          <a:xfrm>
            <a:off x="457200" y="392357"/>
            <a:ext cx="8229600" cy="796925"/>
          </a:xfrm>
        </p:spPr>
        <p:txBody>
          <a:bodyPr/>
          <a:lstStyle/>
          <a:p>
            <a:r>
              <a:rPr lang="en-GB" b="1" dirty="0" smtClean="0"/>
              <a:t> 8 - Tables</a:t>
            </a:r>
            <a:endParaRPr lang="en-GB" b="1" dirty="0"/>
          </a:p>
        </p:txBody>
      </p:sp>
    </p:spTree>
    <p:extLst>
      <p:ext uri="{BB962C8B-B14F-4D97-AF65-F5344CB8AC3E}">
        <p14:creationId xmlns:p14="http://schemas.microsoft.com/office/powerpoint/2010/main" val="42301241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9052" y="1190506"/>
            <a:ext cx="8715436" cy="5478854"/>
          </a:xfrm>
        </p:spPr>
        <p:txBody>
          <a:bodyPr>
            <a:normAutofit/>
          </a:bodyPr>
          <a:lstStyle/>
          <a:p>
            <a:pPr marL="0" indent="0">
              <a:spcBef>
                <a:spcPts val="0"/>
              </a:spcBef>
              <a:buNone/>
            </a:pPr>
            <a:r>
              <a:rPr lang="en-GB" sz="2000" dirty="0" smtClean="0"/>
              <a:t>You now need to decide on how your tables will be related to each other</a:t>
            </a:r>
          </a:p>
          <a:p>
            <a:pPr>
              <a:spcBef>
                <a:spcPts val="0"/>
              </a:spcBef>
            </a:pPr>
            <a:r>
              <a:rPr lang="en-GB" sz="1800" b="1" dirty="0" smtClean="0"/>
              <a:t>REMEMBER</a:t>
            </a:r>
            <a:r>
              <a:rPr lang="en-GB" sz="1800" dirty="0" smtClean="0"/>
              <a:t> that ALL the tables created are independent of each other but require you to link them together where appropriate so that the </a:t>
            </a:r>
            <a:r>
              <a:rPr lang="en-GB" sz="1800" b="1" i="1" dirty="0" smtClean="0"/>
              <a:t>dynamics, integrity of information and performance</a:t>
            </a:r>
            <a:r>
              <a:rPr lang="en-GB" sz="1800" dirty="0" smtClean="0"/>
              <a:t> is provided</a:t>
            </a:r>
          </a:p>
          <a:p>
            <a:pPr lvl="1">
              <a:spcBef>
                <a:spcPts val="0"/>
              </a:spcBef>
            </a:pPr>
            <a:r>
              <a:rPr lang="en-GB" sz="1600" dirty="0" smtClean="0"/>
              <a:t>Links to the other tables with the use of primary key (foreign key) gives access to all of the information within that table</a:t>
            </a:r>
          </a:p>
          <a:p>
            <a:pPr lvl="2">
              <a:spcBef>
                <a:spcPts val="0"/>
              </a:spcBef>
            </a:pPr>
            <a:r>
              <a:rPr lang="en-GB" sz="1600" dirty="0" smtClean="0"/>
              <a:t>For example in the </a:t>
            </a:r>
            <a:r>
              <a:rPr lang="en-GB" sz="1600" b="1" i="1" dirty="0" smtClean="0"/>
              <a:t>sales table </a:t>
            </a:r>
            <a:r>
              <a:rPr lang="en-GB" sz="1600" dirty="0" smtClean="0"/>
              <a:t>you should have the customer ID</a:t>
            </a:r>
          </a:p>
          <a:p>
            <a:pPr lvl="3">
              <a:spcBef>
                <a:spcPts val="0"/>
              </a:spcBef>
            </a:pPr>
            <a:r>
              <a:rPr lang="en-GB" sz="1600" dirty="0" smtClean="0"/>
              <a:t>through that number you have access to all the information about any particular customer that is stored in the customer table</a:t>
            </a:r>
          </a:p>
          <a:p>
            <a:pPr lvl="3">
              <a:spcBef>
                <a:spcPts val="0"/>
              </a:spcBef>
            </a:pPr>
            <a:r>
              <a:rPr lang="en-GB" sz="1600" dirty="0" smtClean="0"/>
              <a:t>If the customer ID does not exist within the customer table, then the database should identify and acknowledge the user that an integrity violation has occurred</a:t>
            </a:r>
          </a:p>
          <a:p>
            <a:pPr marL="0" lvl="0" indent="0">
              <a:spcBef>
                <a:spcPts val="0"/>
              </a:spcBef>
              <a:buNone/>
            </a:pPr>
            <a:r>
              <a:rPr lang="en-GB" sz="1800" b="1" i="1" dirty="0" smtClean="0"/>
              <a:t>Task 11 (P3.2)</a:t>
            </a:r>
            <a:r>
              <a:rPr lang="en-GB" sz="1800" b="1" dirty="0" smtClean="0"/>
              <a:t> - </a:t>
            </a:r>
            <a:r>
              <a:rPr lang="en-US" sz="1800" dirty="0" smtClean="0"/>
              <a:t>Based on the database table structures, you need to explain exactly which fields link to each other</a:t>
            </a:r>
            <a:endParaRPr lang="en-GB" sz="1800" dirty="0" smtClean="0"/>
          </a:p>
          <a:p>
            <a:pPr marL="446088" lvl="4" indent="-322263"/>
            <a:r>
              <a:rPr lang="en-GB" sz="1600" dirty="0" smtClean="0"/>
              <a:t>Justify and explain your choices made</a:t>
            </a:r>
          </a:p>
          <a:p>
            <a:pPr marL="446088" lvl="4" indent="-322263"/>
            <a:r>
              <a:rPr lang="en-GB" sz="1600" dirty="0" smtClean="0"/>
              <a:t>Refer to any of the relationships created between the tables</a:t>
            </a:r>
          </a:p>
          <a:p>
            <a:pPr marL="0" lvl="4" indent="0">
              <a:buClr>
                <a:schemeClr val="accent1"/>
              </a:buClr>
              <a:buSzPct val="68000"/>
              <a:buNone/>
            </a:pPr>
            <a:r>
              <a:rPr lang="en-GB" b="1" i="1" dirty="0" smtClean="0"/>
              <a:t>	Task 12 (M1.3) </a:t>
            </a:r>
            <a:r>
              <a:rPr lang="en-GB" dirty="0"/>
              <a:t>– Explain HOW you have </a:t>
            </a:r>
            <a:r>
              <a:rPr lang="en-GB" b="1" dirty="0"/>
              <a:t>enforced the referential integrity </a:t>
            </a:r>
            <a:r>
              <a:rPr lang="en-GB" b="1" dirty="0" smtClean="0"/>
              <a:t>			</a:t>
            </a:r>
            <a:r>
              <a:rPr lang="en-GB" dirty="0" smtClean="0"/>
              <a:t>between </a:t>
            </a:r>
            <a:r>
              <a:rPr lang="en-GB" dirty="0"/>
              <a:t>the </a:t>
            </a:r>
            <a:r>
              <a:rPr lang="en-GB" dirty="0" smtClean="0"/>
              <a:t>tables</a:t>
            </a:r>
          </a:p>
          <a:p>
            <a:pPr marL="722313" lvl="1" indent="-322263">
              <a:spcBef>
                <a:spcPts val="0"/>
              </a:spcBef>
            </a:pPr>
            <a:endParaRPr lang="en-US" sz="1800" dirty="0"/>
          </a:p>
        </p:txBody>
      </p:sp>
      <p:sp>
        <p:nvSpPr>
          <p:cNvPr id="2" name="Title 1"/>
          <p:cNvSpPr>
            <a:spLocks noGrp="1"/>
          </p:cNvSpPr>
          <p:nvPr>
            <p:ph type="title"/>
          </p:nvPr>
        </p:nvSpPr>
        <p:spPr>
          <a:xfrm>
            <a:off x="457200" y="404664"/>
            <a:ext cx="8229600" cy="792088"/>
          </a:xfrm>
        </p:spPr>
        <p:txBody>
          <a:bodyPr/>
          <a:lstStyle/>
          <a:p>
            <a:r>
              <a:rPr lang="en-GB" dirty="0"/>
              <a:t> </a:t>
            </a:r>
            <a:r>
              <a:rPr lang="en-GB" dirty="0" smtClean="0"/>
              <a:t>9</a:t>
            </a:r>
            <a:r>
              <a:rPr lang="en-GB" b="1" dirty="0" smtClean="0"/>
              <a:t> - Relationships</a:t>
            </a:r>
            <a:endParaRPr lang="en-US" b="1" dirty="0"/>
          </a:p>
        </p:txBody>
      </p:sp>
    </p:spTree>
    <p:extLst>
      <p:ext uri="{BB962C8B-B14F-4D97-AF65-F5344CB8AC3E}">
        <p14:creationId xmlns:p14="http://schemas.microsoft.com/office/powerpoint/2010/main" val="28438202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380098"/>
            <a:ext cx="8640960" cy="4929222"/>
          </a:xfrm>
        </p:spPr>
        <p:txBody>
          <a:bodyPr/>
          <a:lstStyle/>
          <a:p>
            <a:pPr marL="0" indent="0">
              <a:buNone/>
            </a:pPr>
            <a:r>
              <a:rPr lang="en-GB" sz="2400" b="1" i="1" dirty="0" smtClean="0"/>
              <a:t>Task 13 (P3.3) </a:t>
            </a:r>
            <a:r>
              <a:rPr lang="en-GB" sz="2400" dirty="0" smtClean="0"/>
              <a:t>– Show evidence of data inserted into the tables created</a:t>
            </a:r>
          </a:p>
          <a:p>
            <a:pPr marL="0" indent="0">
              <a:buNone/>
            </a:pPr>
            <a:endParaRPr lang="en-GB" sz="2400" b="1" dirty="0" smtClean="0"/>
          </a:p>
          <a:p>
            <a:pPr marL="0" indent="0" algn="ctr">
              <a:buNone/>
            </a:pPr>
            <a:r>
              <a:rPr lang="en-GB" sz="2400" b="1" dirty="0" smtClean="0"/>
              <a:t>Input up to </a:t>
            </a:r>
            <a:r>
              <a:rPr lang="en-GB" sz="2400" b="1" u="sng" dirty="0" smtClean="0"/>
              <a:t>60</a:t>
            </a:r>
            <a:r>
              <a:rPr lang="en-GB" sz="2400" b="1" dirty="0" smtClean="0"/>
              <a:t> records in the all the tables created</a:t>
            </a:r>
          </a:p>
          <a:p>
            <a:pPr marL="0" indent="0" algn="ctr">
              <a:buNone/>
            </a:pPr>
            <a:endParaRPr lang="en-GB" sz="2400" b="1" dirty="0" smtClean="0"/>
          </a:p>
          <a:p>
            <a:pPr marL="0" indent="0" algn="ctr">
              <a:buNone/>
            </a:pPr>
            <a:r>
              <a:rPr lang="en-GB" sz="2400" dirty="0" smtClean="0"/>
              <a:t>Use the </a:t>
            </a:r>
            <a:r>
              <a:rPr lang="en-GB" sz="2400" b="1" dirty="0" smtClean="0"/>
              <a:t>“Unit 23 – Sample Customer”</a:t>
            </a:r>
            <a:r>
              <a:rPr lang="en-GB" sz="2400" dirty="0" smtClean="0"/>
              <a:t> for data that can be used for the customer table</a:t>
            </a:r>
            <a:endParaRPr lang="en-GB" sz="2400" dirty="0"/>
          </a:p>
        </p:txBody>
      </p:sp>
      <p:sp>
        <p:nvSpPr>
          <p:cNvPr id="2" name="Title 1"/>
          <p:cNvSpPr>
            <a:spLocks noGrp="1"/>
          </p:cNvSpPr>
          <p:nvPr>
            <p:ph type="title"/>
          </p:nvPr>
        </p:nvSpPr>
        <p:spPr>
          <a:xfrm>
            <a:off x="445145" y="404664"/>
            <a:ext cx="8015287" cy="914400"/>
          </a:xfrm>
        </p:spPr>
        <p:txBody>
          <a:bodyPr/>
          <a:lstStyle/>
          <a:p>
            <a:r>
              <a:rPr lang="en-GB" dirty="0"/>
              <a:t> </a:t>
            </a:r>
            <a:r>
              <a:rPr lang="en-GB" dirty="0" smtClean="0"/>
              <a:t>10</a:t>
            </a:r>
            <a:r>
              <a:rPr lang="en-GB" b="1" dirty="0" smtClean="0"/>
              <a:t> – Input Data into the Tables</a:t>
            </a:r>
            <a:endParaRPr lang="en-GB" b="1" dirty="0"/>
          </a:p>
        </p:txBody>
      </p:sp>
    </p:spTree>
    <p:extLst>
      <p:ext uri="{BB962C8B-B14F-4D97-AF65-F5344CB8AC3E}">
        <p14:creationId xmlns:p14="http://schemas.microsoft.com/office/powerpoint/2010/main" val="14506020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171456" y="1144694"/>
            <a:ext cx="8758262" cy="5668682"/>
          </a:xfrm>
        </p:spPr>
        <p:txBody>
          <a:bodyPr>
            <a:normAutofit/>
          </a:bodyPr>
          <a:lstStyle/>
          <a:p>
            <a:pPr marL="0" indent="0">
              <a:lnSpc>
                <a:spcPct val="90000"/>
              </a:lnSpc>
              <a:buNone/>
            </a:pPr>
            <a:r>
              <a:rPr lang="en-GB" sz="2000" dirty="0"/>
              <a:t>Forms are created to make it easier to enter data into </a:t>
            </a:r>
            <a:r>
              <a:rPr lang="en-GB" sz="2000" dirty="0" smtClean="0"/>
              <a:t>databases</a:t>
            </a:r>
            <a:endParaRPr lang="en-GB" sz="2000" dirty="0"/>
          </a:p>
          <a:p>
            <a:pPr>
              <a:lnSpc>
                <a:spcPct val="90000"/>
              </a:lnSpc>
            </a:pPr>
            <a:r>
              <a:rPr lang="en-GB" sz="2000" dirty="0"/>
              <a:t>Buttons can be placed on forms to perform certain functions such as opening other forms or running </a:t>
            </a:r>
            <a:r>
              <a:rPr lang="en-GB" sz="2000" dirty="0" smtClean="0"/>
              <a:t>queries</a:t>
            </a:r>
          </a:p>
          <a:p>
            <a:pPr marL="109728" indent="0">
              <a:lnSpc>
                <a:spcPct val="90000"/>
              </a:lnSpc>
              <a:buNone/>
            </a:pPr>
            <a:endParaRPr lang="en-GB" sz="1800" dirty="0" smtClean="0"/>
          </a:p>
          <a:p>
            <a:pPr marL="109728" indent="0">
              <a:lnSpc>
                <a:spcPct val="90000"/>
              </a:lnSpc>
              <a:buNone/>
            </a:pPr>
            <a:endParaRPr lang="en-GB" sz="1800" dirty="0"/>
          </a:p>
          <a:p>
            <a:pPr marL="109728" indent="0">
              <a:lnSpc>
                <a:spcPct val="90000"/>
              </a:lnSpc>
              <a:buNone/>
            </a:pPr>
            <a:endParaRPr lang="en-GB" sz="1800" dirty="0" smtClean="0"/>
          </a:p>
          <a:p>
            <a:pPr marL="109728" indent="0">
              <a:lnSpc>
                <a:spcPct val="90000"/>
              </a:lnSpc>
              <a:buNone/>
            </a:pPr>
            <a:endParaRPr lang="en-GB" sz="1800" dirty="0"/>
          </a:p>
          <a:p>
            <a:pPr marL="109728" indent="0">
              <a:lnSpc>
                <a:spcPct val="90000"/>
              </a:lnSpc>
              <a:buNone/>
            </a:pPr>
            <a:endParaRPr lang="en-GB" sz="1800" dirty="0" smtClean="0"/>
          </a:p>
          <a:p>
            <a:pPr marL="109728" indent="0">
              <a:lnSpc>
                <a:spcPct val="90000"/>
              </a:lnSpc>
              <a:buNone/>
            </a:pPr>
            <a:endParaRPr lang="en-GB" sz="1800" dirty="0"/>
          </a:p>
          <a:p>
            <a:pPr marL="109728" indent="0">
              <a:lnSpc>
                <a:spcPct val="90000"/>
              </a:lnSpc>
              <a:buNone/>
            </a:pPr>
            <a:endParaRPr lang="en-GB" sz="1800" dirty="0" smtClean="0"/>
          </a:p>
          <a:p>
            <a:pPr marL="109728" indent="0">
              <a:lnSpc>
                <a:spcPct val="90000"/>
              </a:lnSpc>
              <a:buNone/>
            </a:pPr>
            <a:endParaRPr lang="en-GB" sz="1800" dirty="0"/>
          </a:p>
          <a:p>
            <a:pPr marL="109728" indent="0">
              <a:lnSpc>
                <a:spcPct val="90000"/>
              </a:lnSpc>
              <a:buNone/>
            </a:pPr>
            <a:endParaRPr lang="en-GB" sz="1800" dirty="0"/>
          </a:p>
          <a:p>
            <a:pPr>
              <a:lnSpc>
                <a:spcPct val="90000"/>
              </a:lnSpc>
            </a:pPr>
            <a:endParaRPr lang="en-GB" sz="1800" dirty="0" smtClean="0"/>
          </a:p>
          <a:p>
            <a:pPr marL="0" indent="0">
              <a:buNone/>
            </a:pPr>
            <a:r>
              <a:rPr lang="en-GB" sz="1800" b="1" i="1" dirty="0"/>
              <a:t>Task </a:t>
            </a:r>
            <a:r>
              <a:rPr lang="en-GB" sz="1800" b="1" i="1" dirty="0" smtClean="0"/>
              <a:t>14 </a:t>
            </a:r>
            <a:r>
              <a:rPr lang="en-GB" sz="1800" b="1" i="1" dirty="0"/>
              <a:t>(</a:t>
            </a:r>
            <a:r>
              <a:rPr lang="en-GB" sz="1800" b="1" i="1" dirty="0" smtClean="0"/>
              <a:t>P4.2)</a:t>
            </a:r>
            <a:r>
              <a:rPr lang="en-GB" sz="1800" b="1" dirty="0" smtClean="0"/>
              <a:t> </a:t>
            </a:r>
            <a:r>
              <a:rPr lang="en-GB" sz="1800" dirty="0"/>
              <a:t>– Create the forms based on the designs produced for your database</a:t>
            </a:r>
          </a:p>
          <a:p>
            <a:pPr marL="722313" lvl="1" indent="-265113">
              <a:buSzPct val="75000"/>
              <a:buBlip>
                <a:blip r:embed="rId2"/>
              </a:buBlip>
            </a:pPr>
            <a:r>
              <a:rPr lang="en-GB" sz="1800" dirty="0"/>
              <a:t>Provide screenshot evidence for creating the forms including any validation methods used</a:t>
            </a:r>
          </a:p>
          <a:p>
            <a:pPr>
              <a:lnSpc>
                <a:spcPct val="90000"/>
              </a:lnSpc>
            </a:pPr>
            <a:endParaRPr lang="en-GB" sz="1800" dirty="0" smtClean="0"/>
          </a:p>
        </p:txBody>
      </p:sp>
      <p:sp>
        <p:nvSpPr>
          <p:cNvPr id="14338" name="Rectangle 2"/>
          <p:cNvSpPr>
            <a:spLocks noGrp="1" noChangeArrowheads="1"/>
          </p:cNvSpPr>
          <p:nvPr>
            <p:ph type="title"/>
          </p:nvPr>
        </p:nvSpPr>
        <p:spPr>
          <a:xfrm>
            <a:off x="457200" y="404664"/>
            <a:ext cx="8229600" cy="751707"/>
          </a:xfrm>
        </p:spPr>
        <p:txBody>
          <a:bodyPr/>
          <a:lstStyle/>
          <a:p>
            <a:r>
              <a:rPr lang="en-GB" dirty="0" smtClean="0"/>
              <a:t> 11</a:t>
            </a:r>
            <a:r>
              <a:rPr lang="en-GB" b="1" dirty="0" smtClean="0"/>
              <a:t> - Forms</a:t>
            </a:r>
            <a:endParaRPr lang="en-GB" b="1" dirty="0"/>
          </a:p>
        </p:txBody>
      </p:sp>
      <p:pic>
        <p:nvPicPr>
          <p:cNvPr id="14347" name="Picture 11"/>
          <p:cNvPicPr>
            <a:picLocks noChangeAspect="1" noChangeArrowheads="1"/>
          </p:cNvPicPr>
          <p:nvPr/>
        </p:nvPicPr>
        <p:blipFill>
          <a:blip r:embed="rId3" cstate="print"/>
          <a:srcRect l="43462" t="32715" r="25688" b="27563"/>
          <a:stretch>
            <a:fillRect/>
          </a:stretch>
        </p:blipFill>
        <p:spPr bwMode="auto">
          <a:xfrm>
            <a:off x="2051720" y="2122274"/>
            <a:ext cx="4532207" cy="3250942"/>
          </a:xfrm>
          <a:prstGeom prst="rect">
            <a:avLst/>
          </a:prstGeom>
          <a:noFill/>
          <a:ln w="9525">
            <a:noFill/>
            <a:miter lim="800000"/>
            <a:headEnd/>
            <a:tailEnd/>
          </a:ln>
          <a:effectLst/>
        </p:spPr>
      </p:pic>
    </p:spTree>
    <p:extLst>
      <p:ext uri="{BB962C8B-B14F-4D97-AF65-F5344CB8AC3E}">
        <p14:creationId xmlns:p14="http://schemas.microsoft.com/office/powerpoint/2010/main" val="22122619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171456" y="949414"/>
            <a:ext cx="6056728" cy="2232025"/>
          </a:xfrm>
        </p:spPr>
        <p:txBody>
          <a:bodyPr/>
          <a:lstStyle/>
          <a:p>
            <a:pPr>
              <a:lnSpc>
                <a:spcPct val="90000"/>
              </a:lnSpc>
            </a:pPr>
            <a:r>
              <a:rPr lang="en-GB" sz="2000" dirty="0"/>
              <a:t>Forms are created to make it easier to enter data into </a:t>
            </a:r>
            <a:r>
              <a:rPr lang="en-GB" sz="2000" dirty="0" smtClean="0"/>
              <a:t>databases</a:t>
            </a:r>
            <a:endParaRPr lang="en-GB" sz="2000" dirty="0"/>
          </a:p>
          <a:p>
            <a:pPr>
              <a:lnSpc>
                <a:spcPct val="90000"/>
              </a:lnSpc>
            </a:pPr>
            <a:r>
              <a:rPr lang="en-GB" sz="2000" dirty="0"/>
              <a:t>Buttons can be placed on forms to perform certain functions such as opening other forms or running </a:t>
            </a:r>
            <a:r>
              <a:rPr lang="en-GB" sz="2000" dirty="0" smtClean="0"/>
              <a:t>queries</a:t>
            </a:r>
          </a:p>
          <a:p>
            <a:pPr>
              <a:lnSpc>
                <a:spcPct val="90000"/>
              </a:lnSpc>
            </a:pPr>
            <a:r>
              <a:rPr lang="en-GB" sz="2000" dirty="0" smtClean="0"/>
              <a:t>Sub forms consist of two or more forms and show information relating to each other</a:t>
            </a:r>
            <a:endParaRPr lang="en-GB" sz="2000" dirty="0"/>
          </a:p>
        </p:txBody>
      </p:sp>
      <p:sp>
        <p:nvSpPr>
          <p:cNvPr id="14338" name="Rectangle 2"/>
          <p:cNvSpPr>
            <a:spLocks noGrp="1" noChangeArrowheads="1"/>
          </p:cNvSpPr>
          <p:nvPr>
            <p:ph type="title"/>
          </p:nvPr>
        </p:nvSpPr>
        <p:spPr>
          <a:xfrm>
            <a:off x="457200" y="216000"/>
            <a:ext cx="8229600" cy="868363"/>
          </a:xfrm>
        </p:spPr>
        <p:txBody>
          <a:bodyPr/>
          <a:lstStyle/>
          <a:p>
            <a:r>
              <a:rPr lang="en-GB" b="1" dirty="0" smtClean="0"/>
              <a:t> 12 – Advanced Forms</a:t>
            </a:r>
            <a:endParaRPr lang="en-GB" b="1" dirty="0"/>
          </a:p>
        </p:txBody>
      </p:sp>
      <p:pic>
        <p:nvPicPr>
          <p:cNvPr id="14340" name="Picture 4"/>
          <p:cNvPicPr>
            <a:picLocks noChangeAspect="1" noChangeArrowheads="1"/>
          </p:cNvPicPr>
          <p:nvPr/>
        </p:nvPicPr>
        <p:blipFill>
          <a:blip r:embed="rId2" cstate="print"/>
          <a:srcRect l="26337" t="23540" r="17213" b="31006"/>
          <a:stretch>
            <a:fillRect/>
          </a:stretch>
        </p:blipFill>
        <p:spPr bwMode="auto">
          <a:xfrm>
            <a:off x="3428992" y="3066021"/>
            <a:ext cx="5607504" cy="2883259"/>
          </a:xfrm>
          <a:prstGeom prst="rect">
            <a:avLst/>
          </a:prstGeom>
          <a:noFill/>
          <a:ln w="9525">
            <a:noFill/>
            <a:miter lim="800000"/>
            <a:headEnd/>
            <a:tailEnd/>
          </a:ln>
          <a:effectLst/>
        </p:spPr>
      </p:pic>
      <p:sp>
        <p:nvSpPr>
          <p:cNvPr id="14341" name="Rectangle 5"/>
          <p:cNvSpPr>
            <a:spLocks noChangeArrowheads="1"/>
          </p:cNvSpPr>
          <p:nvPr/>
        </p:nvSpPr>
        <p:spPr bwMode="auto">
          <a:xfrm>
            <a:off x="-93663" y="2373292"/>
            <a:ext cx="9237663" cy="792163"/>
          </a:xfrm>
          <a:prstGeom prst="rect">
            <a:avLst/>
          </a:prstGeom>
          <a:noFill/>
          <a:ln w="9525">
            <a:noFill/>
            <a:miter lim="800000"/>
            <a:headEnd/>
            <a:tailEnd/>
          </a:ln>
          <a:effectLst/>
        </p:spPr>
        <p:txBody>
          <a:bodyPr/>
          <a:lstStyle/>
          <a:p>
            <a:pPr marL="342900" indent="-342900">
              <a:lnSpc>
                <a:spcPct val="90000"/>
              </a:lnSpc>
              <a:spcBef>
                <a:spcPct val="20000"/>
              </a:spcBef>
              <a:buClr>
                <a:schemeClr val="hlink"/>
              </a:buClr>
            </a:pPr>
            <a:endParaRPr lang="en-GB" sz="2400" dirty="0"/>
          </a:p>
        </p:txBody>
      </p:sp>
      <p:sp>
        <p:nvSpPr>
          <p:cNvPr id="14343" name="Line 7"/>
          <p:cNvSpPr>
            <a:spLocks noChangeShapeType="1"/>
          </p:cNvSpPr>
          <p:nvPr/>
        </p:nvSpPr>
        <p:spPr bwMode="auto">
          <a:xfrm>
            <a:off x="2051720" y="3459762"/>
            <a:ext cx="1500199" cy="214314"/>
          </a:xfrm>
          <a:prstGeom prst="line">
            <a:avLst/>
          </a:prstGeom>
          <a:noFill/>
          <a:ln w="63500">
            <a:solidFill>
              <a:srgbClr val="000000"/>
            </a:solidFill>
            <a:round/>
            <a:headEnd/>
            <a:tailEnd type="triangle" w="med" len="med"/>
          </a:ln>
          <a:effectLst/>
        </p:spPr>
        <p:txBody>
          <a:bodyPr/>
          <a:lstStyle/>
          <a:p>
            <a:endParaRPr lang="en-US"/>
          </a:p>
        </p:txBody>
      </p:sp>
      <p:sp>
        <p:nvSpPr>
          <p:cNvPr id="14344" name="Line 8"/>
          <p:cNvSpPr>
            <a:spLocks noChangeShapeType="1"/>
          </p:cNvSpPr>
          <p:nvPr/>
        </p:nvSpPr>
        <p:spPr bwMode="auto">
          <a:xfrm>
            <a:off x="2310590" y="4653136"/>
            <a:ext cx="2214578" cy="142876"/>
          </a:xfrm>
          <a:prstGeom prst="line">
            <a:avLst/>
          </a:prstGeom>
          <a:noFill/>
          <a:ln w="63500">
            <a:solidFill>
              <a:srgbClr val="000000"/>
            </a:solidFill>
            <a:round/>
            <a:headEnd/>
            <a:tailEnd type="triangle" w="med" len="med"/>
          </a:ln>
          <a:effectLst/>
        </p:spPr>
        <p:txBody>
          <a:bodyPr/>
          <a:lstStyle/>
          <a:p>
            <a:endParaRPr lang="en-US"/>
          </a:p>
        </p:txBody>
      </p:sp>
      <p:sp>
        <p:nvSpPr>
          <p:cNvPr id="14345" name="Text Box 9"/>
          <p:cNvSpPr txBox="1">
            <a:spLocks noChangeArrowheads="1"/>
          </p:cNvSpPr>
          <p:nvPr/>
        </p:nvSpPr>
        <p:spPr bwMode="auto">
          <a:xfrm>
            <a:off x="899592" y="3212976"/>
            <a:ext cx="1547812" cy="707886"/>
          </a:xfrm>
          <a:prstGeom prst="rect">
            <a:avLst/>
          </a:prstGeom>
          <a:noFill/>
          <a:ln w="9525">
            <a:noFill/>
            <a:miter lim="800000"/>
            <a:headEnd/>
            <a:tailEnd/>
          </a:ln>
          <a:effectLst/>
        </p:spPr>
        <p:txBody>
          <a:bodyPr>
            <a:spAutoFit/>
          </a:bodyPr>
          <a:lstStyle/>
          <a:p>
            <a:pPr>
              <a:spcBef>
                <a:spcPct val="50000"/>
              </a:spcBef>
            </a:pPr>
            <a:r>
              <a:rPr lang="en-GB" sz="2000" dirty="0">
                <a:latin typeface="Calibri" pitchFamily="34" charset="0"/>
                <a:cs typeface="Calibri" pitchFamily="34" charset="0"/>
              </a:rPr>
              <a:t>Customer information</a:t>
            </a:r>
          </a:p>
        </p:txBody>
      </p:sp>
      <p:sp>
        <p:nvSpPr>
          <p:cNvPr id="14346" name="Text Box 10"/>
          <p:cNvSpPr txBox="1">
            <a:spLocks noChangeArrowheads="1"/>
          </p:cNvSpPr>
          <p:nvPr/>
        </p:nvSpPr>
        <p:spPr bwMode="auto">
          <a:xfrm>
            <a:off x="916338" y="4370631"/>
            <a:ext cx="1547812" cy="707886"/>
          </a:xfrm>
          <a:prstGeom prst="rect">
            <a:avLst/>
          </a:prstGeom>
          <a:noFill/>
          <a:ln w="9525">
            <a:noFill/>
            <a:miter lim="800000"/>
            <a:headEnd/>
            <a:tailEnd/>
          </a:ln>
          <a:effectLst/>
        </p:spPr>
        <p:txBody>
          <a:bodyPr>
            <a:spAutoFit/>
          </a:bodyPr>
          <a:lstStyle/>
          <a:p>
            <a:pPr>
              <a:spcBef>
                <a:spcPct val="50000"/>
              </a:spcBef>
            </a:pPr>
            <a:r>
              <a:rPr lang="en-GB" sz="2000" dirty="0">
                <a:latin typeface="Calibri" pitchFamily="34" charset="0"/>
                <a:cs typeface="Calibri" pitchFamily="34" charset="0"/>
              </a:rPr>
              <a:t>Holiday information</a:t>
            </a:r>
          </a:p>
        </p:txBody>
      </p:sp>
      <p:pic>
        <p:nvPicPr>
          <p:cNvPr id="14347" name="Picture 11"/>
          <p:cNvPicPr>
            <a:picLocks noChangeAspect="1" noChangeArrowheads="1"/>
          </p:cNvPicPr>
          <p:nvPr/>
        </p:nvPicPr>
        <p:blipFill>
          <a:blip r:embed="rId3" cstate="print"/>
          <a:srcRect l="43462" t="32715" r="25688" b="27563"/>
          <a:stretch>
            <a:fillRect/>
          </a:stretch>
        </p:blipFill>
        <p:spPr bwMode="auto">
          <a:xfrm>
            <a:off x="6384600" y="930380"/>
            <a:ext cx="2579888" cy="1850548"/>
          </a:xfrm>
          <a:prstGeom prst="rect">
            <a:avLst/>
          </a:prstGeom>
          <a:noFill/>
          <a:ln w="9525">
            <a:noFill/>
            <a:miter lim="800000"/>
            <a:headEnd/>
            <a:tailEnd/>
          </a:ln>
          <a:effectLst/>
        </p:spPr>
      </p:pic>
      <p:sp>
        <p:nvSpPr>
          <p:cNvPr id="2" name="Rectangle 1"/>
          <p:cNvSpPr/>
          <p:nvPr/>
        </p:nvSpPr>
        <p:spPr>
          <a:xfrm>
            <a:off x="1043840" y="5949280"/>
            <a:ext cx="7992656" cy="646331"/>
          </a:xfrm>
          <a:prstGeom prst="rect">
            <a:avLst/>
          </a:prstGeom>
        </p:spPr>
        <p:txBody>
          <a:bodyPr wrap="square">
            <a:spAutoFit/>
          </a:bodyPr>
          <a:lstStyle/>
          <a:p>
            <a:r>
              <a:rPr lang="en-GB" b="1" i="1" dirty="0">
                <a:latin typeface="Calibri" pitchFamily="34" charset="0"/>
                <a:cs typeface="Calibri" pitchFamily="34" charset="0"/>
              </a:rPr>
              <a:t>Task 15 (</a:t>
            </a:r>
            <a:r>
              <a:rPr lang="en-GB" b="1" i="1" dirty="0" smtClean="0">
                <a:latin typeface="Calibri" pitchFamily="34" charset="0"/>
                <a:cs typeface="Calibri" pitchFamily="34" charset="0"/>
              </a:rPr>
              <a:t>M2)</a:t>
            </a:r>
            <a:r>
              <a:rPr lang="en-GB" b="1" dirty="0" smtClean="0">
                <a:latin typeface="Calibri" pitchFamily="34" charset="0"/>
                <a:cs typeface="Calibri" pitchFamily="34" charset="0"/>
              </a:rPr>
              <a:t> </a:t>
            </a:r>
            <a:r>
              <a:rPr lang="en-GB" dirty="0">
                <a:latin typeface="Calibri" pitchFamily="34" charset="0"/>
                <a:cs typeface="Calibri" pitchFamily="34" charset="0"/>
              </a:rPr>
              <a:t>– Design and create forms which will utilise the use of:</a:t>
            </a:r>
          </a:p>
          <a:p>
            <a:endParaRPr lang="en-GB" dirty="0">
              <a:latin typeface="Calibri" pitchFamily="34" charset="0"/>
              <a:cs typeface="Calibri"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822370910"/>
              </p:ext>
            </p:extLst>
          </p:nvPr>
        </p:nvGraphicFramePr>
        <p:xfrm>
          <a:off x="1673498" y="6298520"/>
          <a:ext cx="6858942" cy="370840"/>
        </p:xfrm>
        <a:graphic>
          <a:graphicData uri="http://schemas.openxmlformats.org/drawingml/2006/table">
            <a:tbl>
              <a:tblPr firstRow="1" bandRow="1">
                <a:tableStyleId>{5C22544A-7EE6-4342-B048-85BDC9FD1C3A}</a:tableStyleId>
              </a:tblPr>
              <a:tblGrid>
                <a:gridCol w="2286314"/>
                <a:gridCol w="2286314"/>
                <a:gridCol w="2286314"/>
              </a:tblGrid>
              <a:tr h="370840">
                <a:tc>
                  <a:txBody>
                    <a:bodyPr/>
                    <a:lstStyle/>
                    <a:p>
                      <a:pPr algn="ctr"/>
                      <a:r>
                        <a:rPr lang="en-GB" sz="1600" dirty="0" smtClean="0">
                          <a:solidFill>
                            <a:schemeClr val="tx1"/>
                          </a:solidFill>
                          <a:latin typeface="Calibri" panose="020F0502020204030204" pitchFamily="34" charset="0"/>
                        </a:rPr>
                        <a:t>Sub-forms</a:t>
                      </a:r>
                      <a:endParaRPr lang="en-GB" sz="1600" dirty="0">
                        <a:solidFill>
                          <a:schemeClr val="tx1"/>
                        </a:solidFill>
                        <a:latin typeface="Calibri" panose="020F0502020204030204" pitchFamily="34" charset="0"/>
                      </a:endParaRPr>
                    </a:p>
                  </a:txBody>
                  <a:tcPr>
                    <a:solidFill>
                      <a:schemeClr val="tx2">
                        <a:lumMod val="20000"/>
                        <a:lumOff val="80000"/>
                      </a:schemeClr>
                    </a:solidFill>
                  </a:tcPr>
                </a:tc>
                <a:tc>
                  <a:txBody>
                    <a:bodyPr/>
                    <a:lstStyle/>
                    <a:p>
                      <a:pPr algn="ctr"/>
                      <a:r>
                        <a:rPr lang="en-GB" sz="1600" dirty="0" smtClean="0">
                          <a:solidFill>
                            <a:schemeClr val="tx1"/>
                          </a:solidFill>
                          <a:latin typeface="Calibri" panose="020F0502020204030204" pitchFamily="34" charset="0"/>
                        </a:rPr>
                        <a:t>Calendar</a:t>
                      </a:r>
                      <a:endParaRPr lang="en-GB" sz="1600" dirty="0">
                        <a:solidFill>
                          <a:schemeClr val="tx1"/>
                        </a:solidFill>
                        <a:latin typeface="Calibri" panose="020F0502020204030204" pitchFamily="34" charset="0"/>
                      </a:endParaRPr>
                    </a:p>
                  </a:txBody>
                  <a:tcPr>
                    <a:solidFill>
                      <a:schemeClr val="tx2">
                        <a:lumMod val="20000"/>
                        <a:lumOff val="80000"/>
                      </a:schemeClr>
                    </a:solidFill>
                  </a:tcPr>
                </a:tc>
                <a:tc>
                  <a:txBody>
                    <a:bodyPr/>
                    <a:lstStyle/>
                    <a:p>
                      <a:pPr algn="ctr"/>
                      <a:r>
                        <a:rPr lang="en-GB" sz="1600" dirty="0" smtClean="0">
                          <a:solidFill>
                            <a:schemeClr val="tx1"/>
                          </a:solidFill>
                          <a:latin typeface="Calibri" panose="020F0502020204030204" pitchFamily="34" charset="0"/>
                        </a:rPr>
                        <a:t>Others</a:t>
                      </a:r>
                      <a:endParaRPr lang="en-GB" sz="1600" dirty="0">
                        <a:solidFill>
                          <a:schemeClr val="tx1"/>
                        </a:solidFill>
                        <a:latin typeface="Calibri" panose="020F0502020204030204" pitchFamily="34" charset="0"/>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30318772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166354"/>
            <a:ext cx="8501122" cy="5214974"/>
          </a:xfrm>
        </p:spPr>
        <p:txBody>
          <a:bodyPr>
            <a:normAutofit/>
          </a:bodyPr>
          <a:lstStyle/>
          <a:p>
            <a:pPr>
              <a:buNone/>
            </a:pPr>
            <a:r>
              <a:rPr lang="en-GB" sz="2400" b="1" dirty="0" smtClean="0"/>
              <a:t>Customise Database</a:t>
            </a:r>
            <a:endParaRPr lang="en-US" sz="2400" dirty="0" smtClean="0"/>
          </a:p>
          <a:p>
            <a:pPr>
              <a:buNone/>
            </a:pPr>
            <a:r>
              <a:rPr lang="en-US" sz="2000" dirty="0" smtClean="0"/>
              <a:t>The end user wants you to add a user interface using a switchboard</a:t>
            </a:r>
          </a:p>
          <a:p>
            <a:pPr lvl="1"/>
            <a:r>
              <a:rPr lang="en-US" sz="2000" dirty="0" smtClean="0"/>
              <a:t>The end user wants you to </a:t>
            </a:r>
            <a:r>
              <a:rPr lang="en-US" sz="2000" dirty="0" err="1" smtClean="0"/>
              <a:t>customise</a:t>
            </a:r>
            <a:r>
              <a:rPr lang="en-US" sz="2000" dirty="0" smtClean="0"/>
              <a:t> the user interface to meet the needs of a defined user type</a:t>
            </a:r>
          </a:p>
          <a:p>
            <a:pPr>
              <a:buNone/>
            </a:pPr>
            <a:r>
              <a:rPr lang="en-US" sz="2400" b="1" i="1" dirty="0" smtClean="0"/>
              <a:t>--------------------------------------------------------------------------------------</a:t>
            </a:r>
          </a:p>
          <a:p>
            <a:pPr marL="0" indent="0">
              <a:buNone/>
            </a:pPr>
            <a:r>
              <a:rPr lang="en-US" sz="2000" b="1" i="1" dirty="0" smtClean="0"/>
              <a:t>Task 16</a:t>
            </a:r>
            <a:r>
              <a:rPr lang="en-GB" sz="2000" b="1" i="1" dirty="0" smtClean="0"/>
              <a:t> (D1)</a:t>
            </a:r>
            <a:r>
              <a:rPr lang="en-US" sz="2000" b="1" dirty="0" smtClean="0"/>
              <a:t> </a:t>
            </a:r>
            <a:r>
              <a:rPr lang="en-US" sz="2000" dirty="0" smtClean="0"/>
              <a:t>– </a:t>
            </a:r>
            <a:r>
              <a:rPr lang="en-GB" sz="2000" dirty="0" smtClean="0"/>
              <a:t>Customise and/or implement a user interface allowing access to all areas of the database</a:t>
            </a:r>
            <a:endParaRPr lang="en-US" sz="2000" dirty="0" smtClean="0"/>
          </a:p>
          <a:p>
            <a:r>
              <a:rPr lang="en-US" sz="2000" dirty="0" smtClean="0"/>
              <a:t>Produce annotated screen shots showing </a:t>
            </a:r>
            <a:r>
              <a:rPr lang="en-US" sz="2000" b="1" dirty="0" smtClean="0"/>
              <a:t>how</a:t>
            </a:r>
            <a:r>
              <a:rPr lang="en-US" sz="2000" dirty="0" smtClean="0"/>
              <a:t> you have done this and </a:t>
            </a:r>
            <a:r>
              <a:rPr lang="en-US" sz="2000" b="1" dirty="0" smtClean="0"/>
              <a:t>why</a:t>
            </a:r>
          </a:p>
          <a:p>
            <a:pPr lvl="1"/>
            <a:r>
              <a:rPr lang="en-US" sz="2000" dirty="0" smtClean="0"/>
              <a:t>This could be to make it look more professional – inclusion of logos, house style, etc…</a:t>
            </a:r>
          </a:p>
          <a:p>
            <a:pPr lvl="1"/>
            <a:r>
              <a:rPr lang="en-US" sz="2000" dirty="0" smtClean="0"/>
              <a:t>Add functionality (access to more areas/different options)</a:t>
            </a:r>
          </a:p>
          <a:p>
            <a:pPr>
              <a:buNone/>
            </a:pPr>
            <a:endParaRPr lang="en-US" sz="2000" dirty="0" smtClean="0"/>
          </a:p>
        </p:txBody>
      </p:sp>
      <p:sp>
        <p:nvSpPr>
          <p:cNvPr id="2" name="Title 1"/>
          <p:cNvSpPr>
            <a:spLocks noGrp="1"/>
          </p:cNvSpPr>
          <p:nvPr>
            <p:ph type="title"/>
          </p:nvPr>
        </p:nvSpPr>
        <p:spPr>
          <a:xfrm>
            <a:off x="457200" y="369446"/>
            <a:ext cx="8229600" cy="868346"/>
          </a:xfrm>
        </p:spPr>
        <p:txBody>
          <a:bodyPr/>
          <a:lstStyle/>
          <a:p>
            <a:r>
              <a:rPr lang="en-GB" b="1" dirty="0" smtClean="0"/>
              <a:t> 13 – Switchboard</a:t>
            </a:r>
            <a:endParaRPr lang="en-GB" b="1" dirty="0"/>
          </a:p>
        </p:txBody>
      </p:sp>
    </p:spTree>
    <p:extLst>
      <p:ext uri="{BB962C8B-B14F-4D97-AF65-F5344CB8AC3E}">
        <p14:creationId xmlns:p14="http://schemas.microsoft.com/office/powerpoint/2010/main" val="22443107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100144"/>
          </a:xfrm>
        </p:spPr>
        <p:txBody>
          <a:bodyPr>
            <a:noAutofit/>
          </a:bodyPr>
          <a:lstStyle/>
          <a:p>
            <a:pPr algn="ctr"/>
            <a:r>
              <a:rPr lang="en-GB" b="1" dirty="0" smtClean="0"/>
              <a:t>Unit 23 - Database Design</a:t>
            </a:r>
            <a:endParaRPr lang="en-US" b="1" dirty="0"/>
          </a:p>
        </p:txBody>
      </p:sp>
      <p:sp>
        <p:nvSpPr>
          <p:cNvPr id="3" name="Subtitle 2"/>
          <p:cNvSpPr>
            <a:spLocks noGrp="1"/>
          </p:cNvSpPr>
          <p:nvPr>
            <p:ph type="subTitle" idx="1"/>
          </p:nvPr>
        </p:nvSpPr>
        <p:spPr>
          <a:xfrm>
            <a:off x="1043608" y="5661248"/>
            <a:ext cx="7928928" cy="1143008"/>
          </a:xfrm>
        </p:spPr>
        <p:txBody>
          <a:bodyPr>
            <a:normAutofit/>
          </a:bodyPr>
          <a:lstStyle/>
          <a:p>
            <a:r>
              <a:rPr lang="en-GB" sz="2400" dirty="0" smtClean="0"/>
              <a:t>L03 - Be able to test a relational database</a:t>
            </a:r>
            <a:endParaRPr lang="en-US" sz="2400" dirty="0"/>
          </a:p>
        </p:txBody>
      </p:sp>
      <p:pic>
        <p:nvPicPr>
          <p:cNvPr id="1026" name="Picture 2"/>
          <p:cNvPicPr>
            <a:picLocks noChangeAspect="1" noChangeArrowheads="1"/>
          </p:cNvPicPr>
          <p:nvPr/>
        </p:nvPicPr>
        <p:blipFill>
          <a:blip r:embed="rId2" cstate="print"/>
          <a:srcRect/>
          <a:stretch>
            <a:fillRect/>
          </a:stretch>
        </p:blipFill>
        <p:spPr bwMode="auto">
          <a:xfrm>
            <a:off x="1500166" y="1357298"/>
            <a:ext cx="5643602" cy="35272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934952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118474"/>
            <a:ext cx="8858312" cy="5429264"/>
          </a:xfrm>
        </p:spPr>
        <p:txBody>
          <a:bodyPr>
            <a:noAutofit/>
          </a:bodyPr>
          <a:lstStyle/>
          <a:p>
            <a:pPr marL="0" indent="0">
              <a:buNone/>
            </a:pPr>
            <a:r>
              <a:rPr lang="en-GB" sz="2000" dirty="0" smtClean="0"/>
              <a:t>Cube Systems have been very successful with their sales of customised computers and software. This has resulted in the need to store large quantities of data and produce a variety of well structured reports. Knowing the power of Relational Databases to store the large amounts of data and produce reports, they have decided to develop a Relational Database for their customers and sales.</a:t>
            </a:r>
          </a:p>
          <a:p>
            <a:pPr marL="0" indent="0">
              <a:buNone/>
            </a:pPr>
            <a:endParaRPr lang="en-GB" sz="2000" dirty="0" smtClean="0"/>
          </a:p>
          <a:p>
            <a:pPr>
              <a:buNone/>
            </a:pPr>
            <a:r>
              <a:rPr lang="en-GB" sz="2000" dirty="0" smtClean="0"/>
              <a:t>REMEMBER:</a:t>
            </a:r>
          </a:p>
          <a:p>
            <a:r>
              <a:rPr lang="en-GB" sz="1800" dirty="0" smtClean="0"/>
              <a:t>Customers choose the configuration of computer based on multiple choices such as the speed of the processor, size of the RAM, monitor or hard drive and software.</a:t>
            </a:r>
          </a:p>
          <a:p>
            <a:r>
              <a:rPr lang="en-GB" sz="1800" dirty="0" smtClean="0"/>
              <a:t>Certain options do attract discounts and customers have delivery options such as next day, 2 day or 4 day which all have different price points – if the customer spends over a certain price point they will get free delivery.</a:t>
            </a:r>
          </a:p>
          <a:p>
            <a:endParaRPr lang="en-GB" sz="1800" dirty="0" smtClean="0"/>
          </a:p>
          <a:p>
            <a:pPr algn="r">
              <a:buNone/>
            </a:pPr>
            <a:r>
              <a:rPr lang="en-GB" sz="1800" b="1" i="1" dirty="0" smtClean="0"/>
              <a:t>Continues on next slide</a:t>
            </a:r>
          </a:p>
          <a:p>
            <a:pPr marL="0" indent="0">
              <a:buNone/>
            </a:pPr>
            <a:endParaRPr lang="en-GB" sz="1800" dirty="0" smtClean="0"/>
          </a:p>
        </p:txBody>
      </p:sp>
      <p:sp>
        <p:nvSpPr>
          <p:cNvPr id="2" name="Title 1"/>
          <p:cNvSpPr>
            <a:spLocks noGrp="1"/>
          </p:cNvSpPr>
          <p:nvPr>
            <p:ph type="title"/>
          </p:nvPr>
        </p:nvSpPr>
        <p:spPr>
          <a:xfrm>
            <a:off x="357158" y="332656"/>
            <a:ext cx="8229600" cy="857256"/>
          </a:xfrm>
        </p:spPr>
        <p:txBody>
          <a:bodyPr/>
          <a:lstStyle/>
          <a:p>
            <a:r>
              <a:rPr lang="en-GB" b="1" dirty="0" smtClean="0"/>
              <a:t>Scenario</a:t>
            </a:r>
            <a:endParaRPr lang="en-US" b="1" dirty="0"/>
          </a:p>
        </p:txBody>
      </p:sp>
      <p:pic>
        <p:nvPicPr>
          <p:cNvPr id="1026" name="Picture 2" descr="C:\Users\kpatel\Documents\Key Stages\KS 5\Exam Boards\Edexcel\Applied ICT\8\Past coursework\6958_ex1_07-08\eportfolio\pointing right arrow.gif"/>
          <p:cNvPicPr>
            <a:picLocks noChangeAspect="1" noChangeArrowheads="1" noCrop="1"/>
          </p:cNvPicPr>
          <p:nvPr/>
        </p:nvPicPr>
        <p:blipFill>
          <a:blip r:embed="rId2" cstate="print"/>
          <a:srcRect/>
          <a:stretch>
            <a:fillRect/>
          </a:stretch>
        </p:blipFill>
        <p:spPr bwMode="auto">
          <a:xfrm>
            <a:off x="8286776" y="5715016"/>
            <a:ext cx="666750" cy="666750"/>
          </a:xfrm>
          <a:prstGeom prst="rect">
            <a:avLst/>
          </a:prstGeom>
          <a:noFill/>
        </p:spPr>
      </p:pic>
    </p:spTree>
    <p:extLst>
      <p:ext uri="{BB962C8B-B14F-4D97-AF65-F5344CB8AC3E}">
        <p14:creationId xmlns:p14="http://schemas.microsoft.com/office/powerpoint/2010/main" val="23940164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093206"/>
            <a:ext cx="8858312" cy="5072098"/>
          </a:xfrm>
        </p:spPr>
        <p:txBody>
          <a:bodyPr>
            <a:noAutofit/>
          </a:bodyPr>
          <a:lstStyle/>
          <a:p>
            <a:pPr marL="0" indent="0">
              <a:spcBef>
                <a:spcPts val="0"/>
              </a:spcBef>
              <a:buNone/>
            </a:pPr>
            <a:r>
              <a:rPr lang="en-GB" sz="2000" dirty="0" smtClean="0"/>
              <a:t>Cube systems would like a fully functional and automatic Relational Database system which could incorporate:</a:t>
            </a:r>
          </a:p>
          <a:p>
            <a:pPr lvl="1">
              <a:spcBef>
                <a:spcPts val="0"/>
              </a:spcBef>
            </a:pPr>
            <a:r>
              <a:rPr lang="en-GB" sz="1800" b="1" i="1" dirty="0" smtClean="0"/>
              <a:t>A customer page</a:t>
            </a:r>
            <a:r>
              <a:rPr lang="en-GB" sz="1800" dirty="0" smtClean="0"/>
              <a:t> – where customers can be added, edited and viewed</a:t>
            </a:r>
          </a:p>
          <a:p>
            <a:pPr lvl="1">
              <a:spcBef>
                <a:spcPts val="0"/>
              </a:spcBef>
            </a:pPr>
            <a:r>
              <a:rPr lang="en-GB" sz="1800" b="1" i="1" dirty="0" smtClean="0"/>
              <a:t>A customer orders page</a:t>
            </a:r>
            <a:r>
              <a:rPr lang="en-GB" sz="1800" dirty="0" smtClean="0"/>
              <a:t> – where customer orders can be viewed</a:t>
            </a:r>
          </a:p>
          <a:p>
            <a:pPr lvl="1">
              <a:spcBef>
                <a:spcPts val="0"/>
              </a:spcBef>
            </a:pPr>
            <a:r>
              <a:rPr lang="en-GB" sz="1800" b="1" i="1" dirty="0" smtClean="0"/>
              <a:t>A product page</a:t>
            </a:r>
            <a:r>
              <a:rPr lang="en-GB" sz="1800" dirty="0" smtClean="0"/>
              <a:t> – where all the products for sales can be added, edited and viewed</a:t>
            </a:r>
          </a:p>
          <a:p>
            <a:pPr lvl="1">
              <a:spcBef>
                <a:spcPts val="0"/>
              </a:spcBef>
            </a:pPr>
            <a:r>
              <a:rPr lang="en-GB" sz="1800" b="1" i="1" dirty="0" smtClean="0"/>
              <a:t>A ordering page</a:t>
            </a:r>
            <a:r>
              <a:rPr lang="en-GB" sz="1800" dirty="0" smtClean="0"/>
              <a:t> – where all the orders can be added, edited and viewed</a:t>
            </a:r>
          </a:p>
          <a:p>
            <a:pPr lvl="1">
              <a:spcBef>
                <a:spcPts val="0"/>
              </a:spcBef>
            </a:pPr>
            <a:r>
              <a:rPr lang="en-GB" sz="1800" b="1" i="1" dirty="0" smtClean="0"/>
              <a:t>A invoice page</a:t>
            </a:r>
            <a:r>
              <a:rPr lang="en-GB" sz="1800" dirty="0" smtClean="0"/>
              <a:t> – where the user selects what the customer requires and prints the invoice</a:t>
            </a:r>
          </a:p>
          <a:p>
            <a:pPr lvl="1">
              <a:spcBef>
                <a:spcPts val="0"/>
              </a:spcBef>
            </a:pPr>
            <a:r>
              <a:rPr lang="en-GB" sz="1800" b="1" i="1" dirty="0" smtClean="0"/>
              <a:t>A reporting page</a:t>
            </a:r>
            <a:r>
              <a:rPr lang="en-GB" sz="1800" dirty="0" smtClean="0"/>
              <a:t> – where reports such as the analysis of:</a:t>
            </a:r>
          </a:p>
          <a:p>
            <a:pPr lvl="4"/>
            <a:r>
              <a:rPr lang="en-GB" dirty="0" smtClean="0"/>
              <a:t>Orders of any particular product</a:t>
            </a:r>
          </a:p>
          <a:p>
            <a:pPr lvl="4"/>
            <a:r>
              <a:rPr lang="en-GB" dirty="0" smtClean="0"/>
              <a:t>Profit made on each product</a:t>
            </a:r>
          </a:p>
          <a:p>
            <a:pPr lvl="4"/>
            <a:r>
              <a:rPr lang="en-GB" dirty="0" smtClean="0"/>
              <a:t>Tracking of customer orders and </a:t>
            </a:r>
            <a:r>
              <a:rPr lang="en-US" dirty="0" smtClean="0"/>
              <a:t>purchases </a:t>
            </a:r>
          </a:p>
          <a:p>
            <a:pPr lvl="4"/>
            <a:r>
              <a:rPr lang="en-US" dirty="0" smtClean="0"/>
              <a:t>Calculating totals of ordered product over a given period</a:t>
            </a:r>
          </a:p>
          <a:p>
            <a:pPr lvl="4"/>
            <a:r>
              <a:rPr lang="en-US" dirty="0" smtClean="0"/>
              <a:t>Customers traced</a:t>
            </a:r>
            <a:r>
              <a:rPr lang="en-GB" dirty="0" smtClean="0"/>
              <a:t> based on any other information required</a:t>
            </a:r>
            <a:endParaRPr lang="en-US" dirty="0" smtClean="0"/>
          </a:p>
        </p:txBody>
      </p:sp>
      <p:sp>
        <p:nvSpPr>
          <p:cNvPr id="2" name="Title 1"/>
          <p:cNvSpPr>
            <a:spLocks noGrp="1"/>
          </p:cNvSpPr>
          <p:nvPr>
            <p:ph type="title"/>
          </p:nvPr>
        </p:nvSpPr>
        <p:spPr>
          <a:xfrm>
            <a:off x="357158" y="378826"/>
            <a:ext cx="8229600" cy="857256"/>
          </a:xfrm>
        </p:spPr>
        <p:txBody>
          <a:bodyPr/>
          <a:lstStyle/>
          <a:p>
            <a:r>
              <a:rPr lang="en-GB" b="1" dirty="0" smtClean="0"/>
              <a:t>Scenario</a:t>
            </a:r>
            <a:endParaRPr lang="en-US" b="1" dirty="0"/>
          </a:p>
        </p:txBody>
      </p:sp>
    </p:spTree>
    <p:extLst>
      <p:ext uri="{BB962C8B-B14F-4D97-AF65-F5344CB8AC3E}">
        <p14:creationId xmlns:p14="http://schemas.microsoft.com/office/powerpoint/2010/main" val="38200950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05680" y="195480"/>
            <a:ext cx="8686800" cy="857256"/>
          </a:xfrm>
        </p:spPr>
        <p:txBody>
          <a:bodyPr>
            <a:normAutofit/>
          </a:bodyPr>
          <a:lstStyle/>
          <a:p>
            <a:r>
              <a:rPr lang="en-GB" sz="4000" b="1" dirty="0" smtClean="0"/>
              <a:t> Areas to Cover</a:t>
            </a:r>
          </a:p>
        </p:txBody>
      </p:sp>
      <p:sp>
        <p:nvSpPr>
          <p:cNvPr id="5" name="Content Placeholder 2"/>
          <p:cNvSpPr txBox="1">
            <a:spLocks/>
          </p:cNvSpPr>
          <p:nvPr/>
        </p:nvSpPr>
        <p:spPr bwMode="auto">
          <a:xfrm>
            <a:off x="500034" y="785794"/>
            <a:ext cx="8229600" cy="4525963"/>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auto" latinLnBrk="0" hangingPunct="1">
              <a:spcBef>
                <a:spcPts val="0"/>
              </a:spcBef>
              <a:spcAft>
                <a:spcPts val="0"/>
              </a:spcAft>
              <a:buClr>
                <a:schemeClr val="hlink"/>
              </a:buClr>
              <a:buSzPct val="80000"/>
              <a:buFont typeface="Wingdings" pitchFamily="2" charset="2"/>
              <a:buNone/>
              <a:tabLst/>
              <a:defRPr/>
            </a:pPr>
            <a:r>
              <a:rPr kumimoji="0" lang="en-GB" sz="2000" i="0" u="none" strike="noStrike" kern="0" cap="none" spc="0" normalizeH="0" baseline="0" noProof="0" dirty="0" smtClean="0">
                <a:ln>
                  <a:noFill/>
                </a:ln>
                <a:solidFill>
                  <a:schemeClr val="tx1"/>
                </a:solidFill>
                <a:effectLst/>
                <a:uLnTx/>
                <a:uFillTx/>
                <a:latin typeface="Calibri" pitchFamily="34" charset="0"/>
                <a:cs typeface="Calibri" pitchFamily="34" charset="0"/>
              </a:rPr>
              <a:t>Within a report, you need</a:t>
            </a:r>
            <a:r>
              <a:rPr kumimoji="0" lang="en-GB" sz="2000" i="0" u="none" strike="noStrike" kern="0" cap="none" spc="0" normalizeH="0" noProof="0" dirty="0" smtClean="0">
                <a:ln>
                  <a:noFill/>
                </a:ln>
                <a:solidFill>
                  <a:schemeClr val="tx1"/>
                </a:solidFill>
                <a:effectLst/>
                <a:uLnTx/>
                <a:uFillTx/>
                <a:latin typeface="Calibri" pitchFamily="34" charset="0"/>
                <a:cs typeface="Calibri" pitchFamily="34" charset="0"/>
              </a:rPr>
              <a:t> to provide evidence for  the following </a:t>
            </a:r>
            <a:r>
              <a:rPr kumimoji="0" lang="en-GB" sz="2000" b="1" i="0" u="none" strike="noStrike" kern="0" cap="none" spc="0" normalizeH="0" noProof="0" dirty="0" smtClean="0">
                <a:ln>
                  <a:noFill/>
                </a:ln>
                <a:solidFill>
                  <a:schemeClr val="tx1"/>
                </a:solidFill>
                <a:effectLst/>
                <a:uLnTx/>
                <a:uFillTx/>
                <a:latin typeface="Calibri" pitchFamily="34" charset="0"/>
                <a:cs typeface="Calibri" pitchFamily="34" charset="0"/>
              </a:rPr>
              <a:t>7</a:t>
            </a:r>
            <a:r>
              <a:rPr kumimoji="0" lang="en-GB" sz="2000" i="0" u="none" strike="noStrike" kern="0" cap="none" spc="0" normalizeH="0" noProof="0" dirty="0" smtClean="0">
                <a:ln>
                  <a:noFill/>
                </a:ln>
                <a:solidFill>
                  <a:schemeClr val="tx1"/>
                </a:solidFill>
                <a:effectLst/>
                <a:uLnTx/>
                <a:uFillTx/>
                <a:latin typeface="Calibri" pitchFamily="34" charset="0"/>
                <a:cs typeface="Calibri" pitchFamily="34" charset="0"/>
              </a:rPr>
              <a:t> areas:</a:t>
            </a:r>
          </a:p>
          <a:p>
            <a:pPr marL="0" marR="0" lvl="0" indent="0" algn="l" defTabSz="914400" rtl="0" eaLnBrk="1" fontAlgn="auto" latinLnBrk="0" hangingPunct="1">
              <a:spcBef>
                <a:spcPts val="0"/>
              </a:spcBef>
              <a:spcAft>
                <a:spcPts val="0"/>
              </a:spcAft>
              <a:buClr>
                <a:schemeClr val="hlink"/>
              </a:buClr>
              <a:buSzPct val="80000"/>
              <a:buFont typeface="Wingdings" pitchFamily="2" charset="2"/>
              <a:buNone/>
              <a:tabLst/>
              <a:defRPr/>
            </a:pPr>
            <a:endParaRPr kumimoji="0" lang="en-GB" sz="2000" i="0" u="none" strike="noStrike" kern="0" cap="none" spc="0" normalizeH="0" noProof="0" dirty="0" smtClean="0">
              <a:ln>
                <a:noFill/>
              </a:ln>
              <a:solidFill>
                <a:schemeClr val="tx1"/>
              </a:solidFill>
              <a:effectLst/>
              <a:uLnTx/>
              <a:uFillTx/>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rPr>
              <a:t>What is a Database?</a:t>
            </a: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rPr>
              <a:t>Database Objects</a:t>
            </a: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rPr>
              <a:t>Naming Conventions</a:t>
            </a: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rPr>
              <a:t>Data Types</a:t>
            </a: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rPr>
              <a:t>Primary and Foreign Keys</a:t>
            </a: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rPr>
              <a:t>Relationships</a:t>
            </a: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rPr>
              <a:t>Field Properties</a:t>
            </a:r>
          </a:p>
          <a:p>
            <a:pPr marL="857250" lvl="1" indent="-457200" fontAlgn="auto">
              <a:spcBef>
                <a:spcPts val="0"/>
              </a:spcBef>
              <a:spcAft>
                <a:spcPts val="0"/>
              </a:spcAft>
              <a:buClr>
                <a:schemeClr val="accent1"/>
              </a:buClr>
              <a:buSzPct val="70000"/>
              <a:buFont typeface="+mj-lt"/>
              <a:buAutoNum type="arabicPeriod"/>
              <a:defRPr/>
            </a:pPr>
            <a:endParaRPr lang="en-GB"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28596" y="379966"/>
            <a:ext cx="8229600" cy="838200"/>
          </a:xfrm>
        </p:spPr>
        <p:txBody>
          <a:bodyPr/>
          <a:lstStyle/>
          <a:p>
            <a:r>
              <a:rPr lang="en-GB" b="1" dirty="0" smtClean="0"/>
              <a:t>Assessment Criteria</a:t>
            </a:r>
            <a:endParaRPr lang="en-US" b="1" dirty="0"/>
          </a:p>
        </p:txBody>
      </p:sp>
      <p:sp>
        <p:nvSpPr>
          <p:cNvPr id="2" name="Content Placeholder 1"/>
          <p:cNvSpPr>
            <a:spLocks noGrp="1"/>
          </p:cNvSpPr>
          <p:nvPr>
            <p:ph idx="1"/>
          </p:nvPr>
        </p:nvSpPr>
        <p:spPr>
          <a:xfrm>
            <a:off x="251520" y="1380098"/>
            <a:ext cx="8640960" cy="4929222"/>
          </a:xfrm>
        </p:spPr>
        <p:txBody>
          <a:bodyPr>
            <a:normAutofit/>
          </a:bodyPr>
          <a:lstStyle/>
          <a:p>
            <a:pPr marL="3175" indent="0">
              <a:buNone/>
            </a:pPr>
            <a:r>
              <a:rPr lang="en-GB" sz="2000" b="1" u="sng" dirty="0" smtClean="0"/>
              <a:t>P5</a:t>
            </a:r>
            <a:r>
              <a:rPr lang="en-GB" sz="2000" dirty="0" smtClean="0"/>
              <a:t> - Perform queries using multiple table and multiple criteria</a:t>
            </a:r>
          </a:p>
          <a:p>
            <a:pPr marL="3175" indent="0">
              <a:buNone/>
            </a:pPr>
            <a:endParaRPr lang="en-GB" sz="2000" dirty="0" smtClean="0"/>
          </a:p>
          <a:p>
            <a:pPr marL="3175" indent="0">
              <a:buNone/>
            </a:pPr>
            <a:r>
              <a:rPr lang="en-GB" sz="2000" b="1" u="sng" dirty="0" smtClean="0"/>
              <a:t>M3</a:t>
            </a:r>
            <a:r>
              <a:rPr lang="en-GB" sz="2000" dirty="0" smtClean="0"/>
              <a:t> - Create complex output documentation using tables and queries</a:t>
            </a:r>
          </a:p>
          <a:p>
            <a:pPr marL="3175" indent="0">
              <a:buNone/>
            </a:pPr>
            <a:endParaRPr lang="en-GB" sz="2000" dirty="0"/>
          </a:p>
          <a:p>
            <a:pPr marL="3175" indent="0">
              <a:buNone/>
            </a:pPr>
            <a:r>
              <a:rPr lang="en-GB" sz="2000" b="1" u="sng" dirty="0" smtClean="0"/>
              <a:t>P6</a:t>
            </a:r>
            <a:r>
              <a:rPr lang="en-GB" sz="2000" dirty="0" smtClean="0"/>
              <a:t> - Include an advanced feature in a database </a:t>
            </a:r>
            <a:r>
              <a:rPr lang="en-GB" sz="2000" dirty="0" err="1" smtClean="0"/>
              <a:t>deisgn</a:t>
            </a:r>
            <a:endParaRPr lang="en-GB" sz="2000" dirty="0" smtClean="0"/>
          </a:p>
          <a:p>
            <a:pPr marL="3175" indent="0">
              <a:buNone/>
            </a:pPr>
            <a:endParaRPr lang="en-GB" sz="2000" b="1" u="sng" dirty="0"/>
          </a:p>
          <a:p>
            <a:pPr marL="3175" indent="0">
              <a:buNone/>
            </a:pPr>
            <a:r>
              <a:rPr lang="en-GB" sz="2000" b="1" u="sng" dirty="0" smtClean="0"/>
              <a:t>P7</a:t>
            </a:r>
            <a:r>
              <a:rPr lang="en-GB" sz="2000" dirty="0" smtClean="0"/>
              <a:t> - Test a relational database</a:t>
            </a:r>
          </a:p>
          <a:p>
            <a:pPr marL="3175" indent="0">
              <a:buNone/>
            </a:pPr>
            <a:endParaRPr lang="en-GB" sz="2000" dirty="0"/>
          </a:p>
          <a:p>
            <a:pPr marL="3175" indent="0">
              <a:buNone/>
            </a:pPr>
            <a:r>
              <a:rPr lang="en-GB" sz="2000" b="1" u="sng" dirty="0" smtClean="0"/>
              <a:t>M4</a:t>
            </a:r>
            <a:r>
              <a:rPr lang="en-GB" sz="2000" dirty="0" smtClean="0"/>
              <a:t> - Carry out improvements to the relational database following user feedback</a:t>
            </a:r>
          </a:p>
          <a:p>
            <a:pPr marL="3175" indent="0">
              <a:buNone/>
            </a:pPr>
            <a:endParaRPr lang="en-GB" sz="2000" dirty="0"/>
          </a:p>
          <a:p>
            <a:pPr marL="3175" indent="0">
              <a:buNone/>
            </a:pPr>
            <a:r>
              <a:rPr lang="en-GB" sz="2000" b="1" u="sng" dirty="0" smtClean="0"/>
              <a:t>D2</a:t>
            </a:r>
            <a:r>
              <a:rPr lang="en-GB" sz="2000" dirty="0" smtClean="0"/>
              <a:t> - Evaluate the relational database including improvements made</a:t>
            </a:r>
          </a:p>
          <a:p>
            <a:pPr marL="3175" indent="0">
              <a:buNone/>
            </a:pPr>
            <a:endParaRPr lang="en-GB" sz="2000" dirty="0"/>
          </a:p>
        </p:txBody>
      </p:sp>
    </p:spTree>
    <p:extLst>
      <p:ext uri="{BB962C8B-B14F-4D97-AF65-F5344CB8AC3E}">
        <p14:creationId xmlns:p14="http://schemas.microsoft.com/office/powerpoint/2010/main" val="413115127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51520" y="404664"/>
            <a:ext cx="8712968" cy="648072"/>
          </a:xfrm>
        </p:spPr>
        <p:txBody>
          <a:bodyPr>
            <a:normAutofit fontScale="90000"/>
          </a:bodyPr>
          <a:lstStyle/>
          <a:p>
            <a:r>
              <a:rPr lang="en-GB" b="1" dirty="0" smtClean="0"/>
              <a:t>Areas to Cover</a:t>
            </a:r>
          </a:p>
        </p:txBody>
      </p:sp>
      <p:sp>
        <p:nvSpPr>
          <p:cNvPr id="5" name="Content Placeholder 2"/>
          <p:cNvSpPr txBox="1">
            <a:spLocks/>
          </p:cNvSpPr>
          <p:nvPr/>
        </p:nvSpPr>
        <p:spPr bwMode="auto">
          <a:xfrm>
            <a:off x="251520" y="1207293"/>
            <a:ext cx="8712968" cy="4525963"/>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auto" latinLnBrk="0" hangingPunct="1">
              <a:spcBef>
                <a:spcPts val="0"/>
              </a:spcBef>
              <a:spcAft>
                <a:spcPts val="0"/>
              </a:spcAft>
              <a:buClr>
                <a:schemeClr val="hlink"/>
              </a:buClr>
              <a:buSzPct val="80000"/>
              <a:buFont typeface="Wingdings" pitchFamily="2" charset="2"/>
              <a:buNone/>
              <a:tabLst/>
              <a:defRPr/>
            </a:pPr>
            <a:r>
              <a:rPr kumimoji="0" lang="en-GB" sz="2400" i="0" u="none" strike="noStrike" kern="0" cap="none" spc="0" normalizeH="0" baseline="0" noProof="0" dirty="0" smtClean="0">
                <a:ln>
                  <a:noFill/>
                </a:ln>
                <a:solidFill>
                  <a:schemeClr val="tx1"/>
                </a:solidFill>
                <a:effectLst/>
                <a:uLnTx/>
                <a:uFillTx/>
                <a:latin typeface="Calibri" pitchFamily="34" charset="0"/>
                <a:cs typeface="Calibri" pitchFamily="34" charset="0"/>
              </a:rPr>
              <a:t>Focusing on the needs of Cube Systems for</a:t>
            </a:r>
            <a:r>
              <a:rPr kumimoji="0" lang="en-GB" sz="2400" i="0" u="none" strike="noStrike" kern="0" cap="none" spc="0" normalizeH="0" noProof="0" dirty="0" smtClean="0">
                <a:ln>
                  <a:noFill/>
                </a:ln>
                <a:solidFill>
                  <a:schemeClr val="tx1"/>
                </a:solidFill>
                <a:effectLst/>
                <a:uLnTx/>
                <a:uFillTx/>
                <a:latin typeface="Calibri" pitchFamily="34" charset="0"/>
                <a:cs typeface="Calibri" pitchFamily="34" charset="0"/>
              </a:rPr>
              <a:t> a database system to manage the sales/orders, you need to provide evidence for the following </a:t>
            </a:r>
            <a:r>
              <a:rPr lang="en-GB" sz="2400" b="1" kern="0" noProof="0" dirty="0" smtClean="0">
                <a:latin typeface="Calibri" pitchFamily="34" charset="0"/>
                <a:cs typeface="Calibri" pitchFamily="34" charset="0"/>
              </a:rPr>
              <a:t>8</a:t>
            </a:r>
            <a:r>
              <a:rPr kumimoji="0" lang="en-GB" sz="2400" i="0" u="none" strike="noStrike" kern="0" cap="none" spc="0" normalizeH="0" baseline="0" noProof="0" dirty="0" smtClean="0">
                <a:ln>
                  <a:noFill/>
                </a:ln>
                <a:solidFill>
                  <a:schemeClr val="tx1"/>
                </a:solidFill>
                <a:effectLst/>
                <a:uLnTx/>
                <a:uFillTx/>
                <a:latin typeface="Calibri" pitchFamily="34" charset="0"/>
                <a:cs typeface="Calibri" pitchFamily="34" charset="0"/>
              </a:rPr>
              <a:t> tasks </a:t>
            </a:r>
            <a:r>
              <a:rPr kumimoji="0" lang="en-GB" sz="2400" i="0" u="none" strike="noStrike" kern="0" cap="none" spc="0" normalizeH="0" noProof="0" dirty="0" smtClean="0">
                <a:ln>
                  <a:noFill/>
                </a:ln>
                <a:solidFill>
                  <a:schemeClr val="tx1"/>
                </a:solidFill>
                <a:effectLst/>
                <a:uLnTx/>
                <a:uFillTx/>
                <a:latin typeface="Calibri" pitchFamily="34" charset="0"/>
                <a:cs typeface="Calibri" pitchFamily="34" charset="0"/>
              </a:rPr>
              <a:t>within this case study:</a:t>
            </a:r>
            <a:endParaRPr kumimoji="0" lang="en-GB" sz="2400" i="0" u="none" strike="noStrike" kern="0" cap="none" spc="0" normalizeH="0" baseline="0" noProof="0" dirty="0" smtClean="0">
              <a:ln>
                <a:noFill/>
              </a:ln>
              <a:solidFill>
                <a:schemeClr val="tx1"/>
              </a:solidFill>
              <a:effectLst/>
              <a:uLnTx/>
              <a:uFillTx/>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hlinkClick r:id="rId3" action="ppaction://hlinksldjump"/>
              </a:rPr>
              <a:t>Purpose and Audience</a:t>
            </a:r>
            <a:endParaRPr lang="en-GB" sz="2000"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hlinkClick r:id="rId4" action="ppaction://hlinksldjump"/>
              </a:rPr>
              <a:t>Database Activities</a:t>
            </a:r>
            <a:endParaRPr lang="en-GB" sz="2000"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hlinkClick r:id="rId5" action="ppaction://hlinksldjump"/>
              </a:rPr>
              <a:t>Normalisation</a:t>
            </a:r>
            <a:endParaRPr lang="en-GB" sz="2000"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hlinkClick r:id="rId6" action="ppaction://hlinksldjump"/>
              </a:rPr>
              <a:t>Data Dictionary</a:t>
            </a:r>
            <a:endParaRPr lang="en-GB" sz="2000"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US" sz="2000" dirty="0" smtClean="0">
                <a:latin typeface="Calibri" pitchFamily="34" charset="0"/>
                <a:cs typeface="Calibri" pitchFamily="34" charset="0"/>
                <a:hlinkClick r:id="rId7" action="ppaction://hlinksldjump"/>
              </a:rPr>
              <a:t>Entity Relationship Diagram (ERD)</a:t>
            </a:r>
            <a:endParaRPr lang="en-GB" sz="2000"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hlinkClick r:id="rId8" action="ppaction://hlinksldjump"/>
              </a:rPr>
              <a:t>User Interface Designs</a:t>
            </a:r>
            <a:endParaRPr lang="en-GB" sz="2000"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hlinkClick r:id="rId9" action="ppaction://hlinksldjump"/>
              </a:rPr>
              <a:t>Designs for Forms</a:t>
            </a:r>
            <a:endParaRPr lang="en-GB" sz="2000"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r>
              <a:rPr lang="en-GB" sz="2000" dirty="0" smtClean="0">
                <a:latin typeface="Calibri" pitchFamily="34" charset="0"/>
                <a:cs typeface="Calibri" pitchFamily="34" charset="0"/>
                <a:hlinkClick r:id="rId10" action="ppaction://hlinksldjump"/>
              </a:rPr>
              <a:t>Designs for Reports</a:t>
            </a:r>
            <a:endParaRPr lang="en-GB" sz="2000" dirty="0" smtClean="0">
              <a:latin typeface="Calibri" pitchFamily="34" charset="0"/>
              <a:cs typeface="Calibri" pitchFamily="34" charset="0"/>
            </a:endParaRPr>
          </a:p>
          <a:p>
            <a:pPr algn="ctr">
              <a:buClr>
                <a:schemeClr val="hlink"/>
              </a:buClr>
              <a:buSzPct val="80000"/>
              <a:buNone/>
              <a:defRPr/>
            </a:pPr>
            <a:endParaRPr lang="en-GB" sz="2400" dirty="0" smtClean="0">
              <a:latin typeface="Calibri" pitchFamily="34" charset="0"/>
              <a:cs typeface="Calibri" pitchFamily="34" charset="0"/>
            </a:endParaRPr>
          </a:p>
          <a:p>
            <a:pPr algn="ctr">
              <a:buClr>
                <a:schemeClr val="hlink"/>
              </a:buClr>
              <a:buSzPct val="80000"/>
              <a:buNone/>
              <a:defRPr/>
            </a:pPr>
            <a:r>
              <a:rPr lang="en-GB" sz="2400" dirty="0" smtClean="0">
                <a:latin typeface="Calibri" pitchFamily="34" charset="0"/>
                <a:cs typeface="Calibri" pitchFamily="34" charset="0"/>
              </a:rPr>
              <a:t>See the following documents for additional information within this section of the coursework unit</a:t>
            </a:r>
          </a:p>
          <a:p>
            <a:pPr marL="457200" indent="-457200" algn="ctr">
              <a:buClr>
                <a:schemeClr val="hlink"/>
              </a:buClr>
              <a:buSzPct val="80000"/>
              <a:buFont typeface="+mj-lt"/>
              <a:buAutoNum type="arabicPeriod"/>
              <a:defRPr/>
            </a:pPr>
            <a:r>
              <a:rPr lang="pt-BR" sz="2000" b="1" dirty="0" smtClean="0">
                <a:latin typeface="Calibri" pitchFamily="34" charset="0"/>
                <a:cs typeface="Calibri" pitchFamily="34" charset="0"/>
              </a:rPr>
              <a:t>Unit 06 - AO1 – Normalisation</a:t>
            </a:r>
          </a:p>
          <a:p>
            <a:pPr marL="457200" indent="-457200" algn="ctr">
              <a:buClr>
                <a:schemeClr val="hlink"/>
              </a:buClr>
              <a:buSzPct val="80000"/>
              <a:buFont typeface="+mj-lt"/>
              <a:buAutoNum type="arabicPeriod"/>
              <a:defRPr/>
            </a:pPr>
            <a:r>
              <a:rPr lang="pt-BR" sz="2000" b="1" dirty="0" smtClean="0">
                <a:latin typeface="Calibri" pitchFamily="34" charset="0"/>
                <a:cs typeface="Calibri" pitchFamily="34" charset="0"/>
              </a:rPr>
              <a:t>Unit 06 - AO1 - Notes</a:t>
            </a:r>
          </a:p>
          <a:p>
            <a:pPr marL="457200" indent="-457200">
              <a:buClr>
                <a:schemeClr val="hlink"/>
              </a:buClr>
              <a:buSzPct val="80000"/>
              <a:buFont typeface="+mj-lt"/>
              <a:buAutoNum type="arabicPeriod"/>
              <a:defRPr/>
            </a:pPr>
            <a:endParaRPr lang="en-GB" sz="2000" b="1"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endParaRPr lang="en-GB" sz="2400" dirty="0" smtClean="0">
              <a:latin typeface="Calibri" pitchFamily="34" charset="0"/>
              <a:cs typeface="Calibri" pitchFamily="34" charset="0"/>
            </a:endParaRPr>
          </a:p>
          <a:p>
            <a:pPr marL="857250" lvl="1" indent="-457200" fontAlgn="auto">
              <a:spcBef>
                <a:spcPts val="0"/>
              </a:spcBef>
              <a:spcAft>
                <a:spcPts val="0"/>
              </a:spcAft>
              <a:buClr>
                <a:schemeClr val="accent1"/>
              </a:buClr>
              <a:buSzPct val="70000"/>
              <a:buFont typeface="+mj-lt"/>
              <a:buAutoNum type="arabicPeriod"/>
              <a:defRPr/>
            </a:pPr>
            <a:endParaRPr lang="en-GB" sz="2400" dirty="0" smtClean="0">
              <a:latin typeface="Calibri" pitchFamily="34" charset="0"/>
              <a:cs typeface="Calibri" pitchFamily="34" charset="0"/>
            </a:endParaRPr>
          </a:p>
        </p:txBody>
      </p:sp>
    </p:spTree>
    <p:extLst>
      <p:ext uri="{BB962C8B-B14F-4D97-AF65-F5344CB8AC3E}">
        <p14:creationId xmlns:p14="http://schemas.microsoft.com/office/powerpoint/2010/main" val="162622958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177770" y="1045896"/>
            <a:ext cx="8715436" cy="5164056"/>
          </a:xfrm>
        </p:spPr>
        <p:txBody>
          <a:bodyPr>
            <a:noAutofit/>
          </a:bodyPr>
          <a:lstStyle/>
          <a:p>
            <a:pPr marL="0" indent="0">
              <a:buNone/>
            </a:pPr>
            <a:r>
              <a:rPr lang="en-GB" sz="2000" dirty="0" smtClean="0"/>
              <a:t>Queries </a:t>
            </a:r>
            <a:r>
              <a:rPr lang="en-GB" sz="2000" dirty="0"/>
              <a:t>are </a:t>
            </a:r>
            <a:r>
              <a:rPr lang="en-GB" sz="2000" b="1" dirty="0"/>
              <a:t>questions you ask the </a:t>
            </a:r>
            <a:r>
              <a:rPr lang="en-GB" sz="2000" b="1" dirty="0" smtClean="0"/>
              <a:t>database.</a:t>
            </a:r>
            <a:endParaRPr lang="en-GB" sz="2000" dirty="0"/>
          </a:p>
          <a:p>
            <a:pPr marL="0" indent="0">
              <a:buNone/>
            </a:pPr>
            <a:r>
              <a:rPr lang="en-GB" sz="1800" dirty="0" smtClean="0"/>
              <a:t>Queries can be customised to give different results				            using operators:</a:t>
            </a:r>
          </a:p>
          <a:p>
            <a:pPr marL="0" indent="0">
              <a:buNone/>
            </a:pPr>
            <a:endParaRPr lang="en-GB" sz="1200" dirty="0"/>
          </a:p>
          <a:p>
            <a:pPr marL="0" indent="0">
              <a:buNone/>
            </a:pPr>
            <a:endParaRPr lang="en-GB" sz="1200" dirty="0" smtClean="0"/>
          </a:p>
          <a:p>
            <a:pPr marL="0" indent="0">
              <a:buNone/>
            </a:pPr>
            <a:r>
              <a:rPr lang="en-GB" sz="1800" b="1" i="1" dirty="0" smtClean="0"/>
              <a:t>Task </a:t>
            </a:r>
            <a:r>
              <a:rPr lang="en-GB" sz="1800" b="1" i="1" dirty="0"/>
              <a:t>1 (P5.1)</a:t>
            </a:r>
            <a:r>
              <a:rPr lang="en-GB" sz="1800" b="1" dirty="0"/>
              <a:t> </a:t>
            </a:r>
            <a:r>
              <a:rPr lang="en-GB" sz="1800" dirty="0"/>
              <a:t>– Create a table as shown to describe and use a range of different queries within your database that utilise the multiple linked tables:</a:t>
            </a:r>
          </a:p>
          <a:p>
            <a:pPr marL="0" indent="0">
              <a:buNone/>
            </a:pPr>
            <a:endParaRPr lang="en-GB" sz="1800" dirty="0"/>
          </a:p>
          <a:p>
            <a:pPr marL="0" indent="0">
              <a:buNone/>
            </a:pPr>
            <a:endParaRPr lang="en-GB" sz="1800" dirty="0"/>
          </a:p>
          <a:p>
            <a:pPr>
              <a:buNone/>
            </a:pPr>
            <a:endParaRPr lang="en-GB" sz="1800" dirty="0"/>
          </a:p>
          <a:p>
            <a:pPr>
              <a:buNone/>
            </a:pPr>
            <a:endParaRPr lang="en-GB" sz="1800" dirty="0"/>
          </a:p>
          <a:p>
            <a:pPr>
              <a:buNone/>
            </a:pPr>
            <a:endParaRPr lang="en-GB" sz="1800" dirty="0"/>
          </a:p>
          <a:p>
            <a:pPr marL="0" indent="0">
              <a:buNone/>
            </a:pPr>
            <a:endParaRPr lang="en-GB" sz="1800" dirty="0"/>
          </a:p>
          <a:p>
            <a:pPr lvl="1">
              <a:buNone/>
            </a:pPr>
            <a:endParaRPr lang="en-GB" sz="1800" b="1" dirty="0"/>
          </a:p>
          <a:p>
            <a:pPr lvl="1"/>
            <a:endParaRPr lang="en-GB" sz="800" b="1" dirty="0"/>
          </a:p>
          <a:p>
            <a:pPr marL="0" indent="0">
              <a:buNone/>
            </a:pPr>
            <a:r>
              <a:rPr lang="en-GB" sz="1800" b="1" i="1" dirty="0" smtClean="0"/>
              <a:t>Task </a:t>
            </a:r>
            <a:r>
              <a:rPr lang="en-GB" sz="1800" b="1" i="1" dirty="0"/>
              <a:t>2 (</a:t>
            </a:r>
            <a:r>
              <a:rPr lang="en-GB" sz="1800" b="1" i="1" dirty="0" smtClean="0"/>
              <a:t>P5.2)</a:t>
            </a:r>
            <a:r>
              <a:rPr lang="en-GB" sz="1800" b="1" dirty="0" smtClean="0"/>
              <a:t> </a:t>
            </a:r>
            <a:r>
              <a:rPr lang="en-GB" sz="1800" dirty="0"/>
              <a:t>– Create the queries based on the designs produced within your database</a:t>
            </a:r>
          </a:p>
          <a:p>
            <a:pPr lvl="3" algn="r"/>
            <a:r>
              <a:rPr lang="en-GB" sz="1800" dirty="0"/>
              <a:t>Provide screenshot evidence for creating the queries</a:t>
            </a:r>
          </a:p>
          <a:p>
            <a:pPr lvl="1">
              <a:buNone/>
            </a:pPr>
            <a:endParaRPr lang="en-GB" sz="1800" b="1" dirty="0"/>
          </a:p>
          <a:p>
            <a:pPr marL="0" indent="0">
              <a:buNone/>
            </a:pPr>
            <a:endParaRPr lang="en-GB" sz="1800" dirty="0" smtClean="0"/>
          </a:p>
        </p:txBody>
      </p:sp>
      <p:sp>
        <p:nvSpPr>
          <p:cNvPr id="15362" name="Rectangle 2"/>
          <p:cNvSpPr>
            <a:spLocks noGrp="1" noChangeArrowheads="1"/>
          </p:cNvSpPr>
          <p:nvPr>
            <p:ph type="title"/>
          </p:nvPr>
        </p:nvSpPr>
        <p:spPr>
          <a:xfrm>
            <a:off x="-36512" y="188640"/>
            <a:ext cx="9144000" cy="796926"/>
          </a:xfrm>
        </p:spPr>
        <p:txBody>
          <a:bodyPr/>
          <a:lstStyle/>
          <a:p>
            <a:r>
              <a:rPr lang="en-GB" dirty="0"/>
              <a:t> </a:t>
            </a:r>
            <a:r>
              <a:rPr lang="en-GB" dirty="0" smtClean="0"/>
              <a:t>1</a:t>
            </a:r>
            <a:r>
              <a:rPr lang="en-GB" b="1" dirty="0" smtClean="0"/>
              <a:t> - Queries</a:t>
            </a:r>
            <a:endParaRPr lang="en-GB" b="1" dirty="0"/>
          </a:p>
        </p:txBody>
      </p:sp>
      <p:pic>
        <p:nvPicPr>
          <p:cNvPr id="15364" name="Picture 4"/>
          <p:cNvPicPr>
            <a:picLocks noChangeAspect="1" noChangeArrowheads="1"/>
          </p:cNvPicPr>
          <p:nvPr/>
        </p:nvPicPr>
        <p:blipFill>
          <a:blip r:embed="rId2" cstate="print"/>
          <a:srcRect t="3562" r="6384" b="50126"/>
          <a:stretch>
            <a:fillRect/>
          </a:stretch>
        </p:blipFill>
        <p:spPr bwMode="auto">
          <a:xfrm>
            <a:off x="5122922" y="188640"/>
            <a:ext cx="3877062" cy="1584176"/>
          </a:xfrm>
          <a:prstGeom prst="rect">
            <a:avLst/>
          </a:prstGeom>
          <a:noFill/>
          <a:ln w="9525">
            <a:noFill/>
            <a:miter lim="800000"/>
            <a:headEnd/>
            <a:tailEnd/>
          </a:ln>
          <a:effectLst/>
        </p:spPr>
      </p:pic>
      <p:graphicFrame>
        <p:nvGraphicFramePr>
          <p:cNvPr id="2" name="Table 1"/>
          <p:cNvGraphicFramePr>
            <a:graphicFrameLocks noGrp="1"/>
          </p:cNvGraphicFramePr>
          <p:nvPr>
            <p:extLst>
              <p:ext uri="{D42A27DB-BD31-4B8C-83A1-F6EECF244321}">
                <p14:modId xmlns:p14="http://schemas.microsoft.com/office/powerpoint/2010/main" val="607878559"/>
              </p:ext>
            </p:extLst>
          </p:nvPr>
        </p:nvGraphicFramePr>
        <p:xfrm>
          <a:off x="179512" y="1823224"/>
          <a:ext cx="8640960" cy="741680"/>
        </p:xfrm>
        <a:graphic>
          <a:graphicData uri="http://schemas.openxmlformats.org/drawingml/2006/table">
            <a:tbl>
              <a:tblPr firstRow="1" bandRow="1">
                <a:tableStyleId>{5C22544A-7EE6-4342-B048-85BDC9FD1C3A}</a:tableStyleId>
              </a:tblPr>
              <a:tblGrid>
                <a:gridCol w="2880320"/>
                <a:gridCol w="2880320"/>
                <a:gridCol w="2880320"/>
              </a:tblGrid>
              <a:tr h="370840">
                <a:tc>
                  <a:txBody>
                    <a:bodyPr/>
                    <a:lstStyle/>
                    <a:p>
                      <a:pPr algn="ctr"/>
                      <a:r>
                        <a:rPr lang="en-GB" b="1" dirty="0" smtClean="0">
                          <a:solidFill>
                            <a:schemeClr val="tx1"/>
                          </a:solidFill>
                          <a:latin typeface="Calibri" panose="020F0502020204030204" pitchFamily="34" charset="0"/>
                        </a:rPr>
                        <a:t>Equal </a:t>
                      </a:r>
                      <a:r>
                        <a:rPr lang="en-GB" b="1" dirty="0" smtClean="0">
                          <a:solidFill>
                            <a:schemeClr val="tx1"/>
                          </a:solidFill>
                          <a:latin typeface="Calibri" panose="020F0502020204030204" pitchFamily="34" charset="0"/>
                          <a:sym typeface="Wingdings" panose="05000000000000000000" pitchFamily="2" charset="2"/>
                        </a:rPr>
                        <a:t> =</a:t>
                      </a:r>
                      <a:endParaRPr lang="en-GB" b="1" dirty="0">
                        <a:solidFill>
                          <a:schemeClr val="tx1"/>
                        </a:solidFill>
                        <a:latin typeface="Calibri" panose="020F0502020204030204"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anose="020F0502020204030204" pitchFamily="34" charset="0"/>
                        </a:rPr>
                        <a:t>Not </a:t>
                      </a:r>
                      <a:r>
                        <a:rPr lang="en-GB" b="1" dirty="0" smtClean="0">
                          <a:solidFill>
                            <a:schemeClr val="tx1"/>
                          </a:solidFill>
                          <a:latin typeface="Calibri" panose="020F0502020204030204" pitchFamily="34" charset="0"/>
                          <a:sym typeface="Wingdings" panose="05000000000000000000" pitchFamily="2" charset="2"/>
                        </a:rPr>
                        <a:t></a:t>
                      </a:r>
                      <a:r>
                        <a:rPr lang="en-GB" b="1" dirty="0" smtClean="0">
                          <a:solidFill>
                            <a:schemeClr val="tx1"/>
                          </a:solidFill>
                          <a:latin typeface="Calibri" panose="020F0502020204030204" pitchFamily="34" charset="0"/>
                        </a:rPr>
                        <a:t>&lt;&gt;</a:t>
                      </a:r>
                      <a:endParaRPr lang="en-GB" b="1" dirty="0">
                        <a:solidFill>
                          <a:schemeClr val="tx1"/>
                        </a:solidFill>
                        <a:latin typeface="Calibri" panose="020F0502020204030204" pitchFamily="34" charset="0"/>
                      </a:endParaRPr>
                    </a:p>
                  </a:txBody>
                  <a:tcPr anchor="ctr">
                    <a:solidFill>
                      <a:schemeClr val="tx2">
                        <a:lumMod val="20000"/>
                        <a:lumOff val="80000"/>
                      </a:schemeClr>
                    </a:solidFill>
                  </a:tcPr>
                </a:tc>
                <a:tc rowSpan="2">
                  <a:txBody>
                    <a:bodyPr/>
                    <a:lstStyle/>
                    <a:p>
                      <a:pPr algn="ctr"/>
                      <a:r>
                        <a:rPr lang="en-GB" b="1" dirty="0" smtClean="0">
                          <a:solidFill>
                            <a:schemeClr val="tx1"/>
                          </a:solidFill>
                          <a:latin typeface="Calibri" panose="020F0502020204030204" pitchFamily="34" charset="0"/>
                        </a:rPr>
                        <a:t>Between </a:t>
                      </a:r>
                      <a:r>
                        <a:rPr lang="en-GB" b="1" dirty="0" smtClean="0">
                          <a:solidFill>
                            <a:schemeClr val="tx1"/>
                          </a:solidFill>
                          <a:latin typeface="Calibri" panose="020F0502020204030204" pitchFamily="34" charset="0"/>
                          <a:sym typeface="Wingdings" panose="05000000000000000000" pitchFamily="2" charset="2"/>
                        </a:rPr>
                        <a:t> BETWEEN</a:t>
                      </a:r>
                      <a:r>
                        <a:rPr lang="en-GB" b="1" baseline="0" dirty="0" smtClean="0">
                          <a:solidFill>
                            <a:schemeClr val="tx1"/>
                          </a:solidFill>
                          <a:latin typeface="Calibri" panose="020F0502020204030204" pitchFamily="34" charset="0"/>
                          <a:sym typeface="Wingdings" panose="05000000000000000000" pitchFamily="2" charset="2"/>
                        </a:rPr>
                        <a:t> ? AND ?</a:t>
                      </a:r>
                      <a:endParaRPr lang="en-GB" b="1" dirty="0">
                        <a:solidFill>
                          <a:schemeClr val="tx1"/>
                        </a:solidFill>
                        <a:latin typeface="Calibri" panose="020F0502020204030204" pitchFamily="34" charset="0"/>
                      </a:endParaRPr>
                    </a:p>
                  </a:txBody>
                  <a:tcPr anchor="ctr">
                    <a:solidFill>
                      <a:schemeClr val="tx2">
                        <a:lumMod val="20000"/>
                        <a:lumOff val="80000"/>
                      </a:schemeClr>
                    </a:solidFill>
                  </a:tcPr>
                </a:tc>
              </a:tr>
              <a:tr h="370840">
                <a:tc>
                  <a:txBody>
                    <a:bodyPr/>
                    <a:lstStyle/>
                    <a:p>
                      <a:pPr algn="ctr"/>
                      <a:r>
                        <a:rPr lang="en-GB" b="1" dirty="0" smtClean="0">
                          <a:solidFill>
                            <a:schemeClr val="tx1"/>
                          </a:solidFill>
                          <a:latin typeface="Calibri" panose="020F0502020204030204" pitchFamily="34" charset="0"/>
                        </a:rPr>
                        <a:t>Greater than </a:t>
                      </a:r>
                      <a:r>
                        <a:rPr lang="en-GB" b="1" dirty="0" smtClean="0">
                          <a:solidFill>
                            <a:schemeClr val="tx1"/>
                          </a:solidFill>
                          <a:latin typeface="Calibri" panose="020F0502020204030204" pitchFamily="34" charset="0"/>
                          <a:sym typeface="Wingdings" panose="05000000000000000000" pitchFamily="2" charset="2"/>
                        </a:rPr>
                        <a:t> &gt;</a:t>
                      </a:r>
                      <a:endParaRPr lang="en-GB" b="1" dirty="0">
                        <a:solidFill>
                          <a:schemeClr val="tx1"/>
                        </a:solidFill>
                        <a:latin typeface="Calibri" panose="020F0502020204030204"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anose="020F0502020204030204" pitchFamily="34" charset="0"/>
                        </a:rPr>
                        <a:t>Less than </a:t>
                      </a:r>
                      <a:r>
                        <a:rPr lang="en-GB" b="1" dirty="0" smtClean="0">
                          <a:solidFill>
                            <a:schemeClr val="tx1"/>
                          </a:solidFill>
                          <a:latin typeface="Calibri" panose="020F0502020204030204" pitchFamily="34" charset="0"/>
                          <a:sym typeface="Wingdings" panose="05000000000000000000" pitchFamily="2" charset="2"/>
                        </a:rPr>
                        <a:t> &lt;</a:t>
                      </a:r>
                      <a:endParaRPr lang="en-GB" b="1" dirty="0">
                        <a:solidFill>
                          <a:schemeClr val="tx1"/>
                        </a:solidFill>
                        <a:latin typeface="Calibri" panose="020F0502020204030204" pitchFamily="34" charset="0"/>
                      </a:endParaRPr>
                    </a:p>
                  </a:txBody>
                  <a:tcPr anchor="ctr">
                    <a:solidFill>
                      <a:schemeClr val="tx2">
                        <a:lumMod val="20000"/>
                        <a:lumOff val="80000"/>
                      </a:schemeClr>
                    </a:solidFill>
                  </a:tcPr>
                </a:tc>
                <a:tc vMerge="1">
                  <a:txBody>
                    <a:bodyPr/>
                    <a:lstStyle/>
                    <a:p>
                      <a:endParaRPr lang="en-GB" b="1" dirty="0">
                        <a:solidFill>
                          <a:schemeClr val="tx1"/>
                        </a:solidFill>
                        <a:latin typeface="Calibri" panose="020F0502020204030204" pitchFamily="34" charset="0"/>
                      </a:endParaRPr>
                    </a:p>
                  </a:txBody>
                  <a:tcPr>
                    <a:solidFill>
                      <a:schemeClr val="tx2">
                        <a:lumMod val="20000"/>
                        <a:lumOff val="80000"/>
                      </a:schemeClr>
                    </a:solidFill>
                  </a:tcPr>
                </a:tc>
              </a:tr>
            </a:tbl>
          </a:graphicData>
        </a:graphic>
      </p:graphicFrame>
      <p:graphicFrame>
        <p:nvGraphicFramePr>
          <p:cNvPr id="6" name="Group 94"/>
          <p:cNvGraphicFramePr>
            <a:graphicFrameLocks/>
          </p:cNvGraphicFramePr>
          <p:nvPr>
            <p:extLst>
              <p:ext uri="{D42A27DB-BD31-4B8C-83A1-F6EECF244321}">
                <p14:modId xmlns:p14="http://schemas.microsoft.com/office/powerpoint/2010/main" val="2151523200"/>
              </p:ext>
            </p:extLst>
          </p:nvPr>
        </p:nvGraphicFramePr>
        <p:xfrm>
          <a:off x="177770" y="4077072"/>
          <a:ext cx="8643997" cy="1798320"/>
        </p:xfrm>
        <a:graphic>
          <a:graphicData uri="http://schemas.openxmlformats.org/drawingml/2006/table">
            <a:tbl>
              <a:tblPr/>
              <a:tblGrid>
                <a:gridCol w="1333382"/>
                <a:gridCol w="1440160"/>
                <a:gridCol w="1080120"/>
                <a:gridCol w="1512168"/>
                <a:gridCol w="1512168"/>
                <a:gridCol w="1765999"/>
              </a:tblGrid>
              <a:tr h="14401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400" b="1" i="0" u="none" strike="noStrike" cap="none" normalizeH="0" baseline="0" dirty="0" smtClean="0">
                          <a:ln>
                            <a:noFill/>
                          </a:ln>
                          <a:solidFill>
                            <a:schemeClr val="tx1"/>
                          </a:solidFill>
                          <a:effectLst/>
                          <a:latin typeface="Calibri" pitchFamily="34" charset="0"/>
                          <a:cs typeface="Calibri" pitchFamily="34" charset="0"/>
                        </a:rPr>
                        <a:t>Query 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400" b="1" i="0" u="none" strike="noStrike" cap="none" normalizeH="0" baseline="0" dirty="0" smtClean="0">
                          <a:ln>
                            <a:noFill/>
                          </a:ln>
                          <a:solidFill>
                            <a:schemeClr val="tx1"/>
                          </a:solidFill>
                          <a:effectLst/>
                          <a:latin typeface="Calibri" pitchFamily="34" charset="0"/>
                          <a:cs typeface="Calibri" pitchFamily="34" charset="0"/>
                        </a:rPr>
                        <a:t>Description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400" b="1" i="0" u="none" strike="noStrike" cap="none" normalizeH="0" baseline="0" dirty="0" smtClean="0">
                          <a:ln>
                            <a:noFill/>
                          </a:ln>
                          <a:solidFill>
                            <a:schemeClr val="tx1"/>
                          </a:solidFill>
                          <a:effectLst/>
                          <a:latin typeface="Calibri" pitchFamily="34" charset="0"/>
                          <a:cs typeface="Calibri" pitchFamily="34" charset="0"/>
                        </a:rPr>
                        <a:t>Tables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400" b="1" i="0" u="none" strike="noStrike" cap="none" normalizeH="0" baseline="0" dirty="0" smtClean="0">
                          <a:ln>
                            <a:noFill/>
                          </a:ln>
                          <a:solidFill>
                            <a:schemeClr val="tx1"/>
                          </a:solidFill>
                          <a:effectLst/>
                          <a:latin typeface="Calibri" pitchFamily="34" charset="0"/>
                          <a:cs typeface="Calibri" pitchFamily="34" charset="0"/>
                        </a:rPr>
                        <a:t>Fields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400" b="1" i="0" u="none" strike="noStrike" cap="none" normalizeH="0" baseline="0" dirty="0" smtClean="0">
                          <a:ln>
                            <a:noFill/>
                          </a:ln>
                          <a:solidFill>
                            <a:schemeClr val="tx1"/>
                          </a:solidFill>
                          <a:effectLst/>
                          <a:latin typeface="Calibri" pitchFamily="34" charset="0"/>
                          <a:cs typeface="Calibri" pitchFamily="34" charset="0"/>
                        </a:rPr>
                        <a:t>Parameter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400" b="1" i="0" u="none" strike="noStrike" cap="none" normalizeH="0" baseline="0" dirty="0" smtClean="0">
                          <a:ln>
                            <a:noFill/>
                          </a:ln>
                          <a:solidFill>
                            <a:schemeClr val="tx1"/>
                          </a:solidFill>
                          <a:effectLst/>
                          <a:latin typeface="Calibri" pitchFamily="34" charset="0"/>
                          <a:cs typeface="Calibri" pitchFamily="34" charset="0"/>
                        </a:rPr>
                        <a:t>Potential Query problems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785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200" b="0" i="0" u="none" strike="noStrike" cap="none" normalizeH="0" baseline="0" dirty="0" smtClean="0">
                          <a:ln>
                            <a:noFill/>
                          </a:ln>
                          <a:solidFill>
                            <a:schemeClr val="tx1"/>
                          </a:solidFill>
                          <a:effectLst/>
                          <a:latin typeface="Calibri" pitchFamily="34" charset="0"/>
                          <a:cs typeface="Calibri" pitchFamily="34" charset="0"/>
                        </a:rPr>
                        <a:t>Appropriate name for query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200" b="0" i="0" u="none" strike="noStrike" cap="none" normalizeH="0" baseline="0" dirty="0" smtClean="0">
                          <a:ln>
                            <a:noFill/>
                          </a:ln>
                          <a:solidFill>
                            <a:schemeClr val="tx1"/>
                          </a:solidFill>
                          <a:effectLst/>
                          <a:latin typeface="Calibri" pitchFamily="34" charset="0"/>
                          <a:cs typeface="Calibri" pitchFamily="34" charset="0"/>
                        </a:rPr>
                        <a:t>Explain what you expect to gather from the table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200" b="0" i="0" u="none" strike="noStrike" cap="none" normalizeH="0" baseline="0" dirty="0" smtClean="0">
                          <a:ln>
                            <a:noFill/>
                          </a:ln>
                          <a:solidFill>
                            <a:schemeClr val="tx1"/>
                          </a:solidFill>
                          <a:effectLst/>
                          <a:latin typeface="Calibri" pitchFamily="34" charset="0"/>
                          <a:cs typeface="Calibri" pitchFamily="34" charset="0"/>
                        </a:rPr>
                        <a:t>Table you will query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200" b="0" i="0" u="none" strike="noStrike" cap="none" normalizeH="0" baseline="0" dirty="0" smtClean="0">
                          <a:ln>
                            <a:noFill/>
                          </a:ln>
                          <a:solidFill>
                            <a:schemeClr val="tx1"/>
                          </a:solidFill>
                          <a:effectLst/>
                          <a:latin typeface="Calibri" pitchFamily="34" charset="0"/>
                          <a:cs typeface="Calibri" pitchFamily="34" charset="0"/>
                        </a:rPr>
                        <a:t>Fields that used during the query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200" b="0" i="0" u="none" strike="noStrike" cap="none" normalizeH="0" baseline="0" dirty="0" smtClean="0">
                          <a:ln>
                            <a:noFill/>
                          </a:ln>
                          <a:solidFill>
                            <a:schemeClr val="tx1"/>
                          </a:solidFill>
                          <a:effectLst/>
                          <a:latin typeface="Calibri" pitchFamily="34" charset="0"/>
                          <a:cs typeface="Calibri" pitchFamily="34" charset="0"/>
                        </a:rPr>
                        <a:t>Value used to search for information from the table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GB" sz="1200" b="0" i="0" u="none" strike="noStrike" kern="1200" cap="none" normalizeH="0" baseline="0" dirty="0" smtClean="0">
                          <a:ln>
                            <a:noFill/>
                          </a:ln>
                          <a:solidFill>
                            <a:schemeClr val="tx1"/>
                          </a:solidFill>
                          <a:effectLst/>
                          <a:latin typeface="Calibri" pitchFamily="34" charset="0"/>
                          <a:ea typeface="+mn-ea"/>
                          <a:cs typeface="Calibri" pitchFamily="34" charset="0"/>
                        </a:rPr>
                        <a:t>Explain any problems within the query</a:t>
                      </a:r>
                      <a:endParaRPr kumimoji="0" lang="en-US" sz="1200" b="0" i="0" u="none" strike="noStrike" kern="1200" cap="none" normalizeH="0" baseline="0" dirty="0" smtClean="0">
                        <a:ln>
                          <a:noFill/>
                        </a:ln>
                        <a:solidFill>
                          <a:schemeClr val="tx1"/>
                        </a:solidFill>
                        <a:effectLst/>
                        <a:latin typeface="Calibri" pitchFamily="34" charset="0"/>
                        <a:ea typeface="+mn-ea"/>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200" b="0" i="0" u="none" strike="noStrike" cap="none" normalizeH="0" baseline="0" dirty="0" smtClean="0">
                          <a:ln>
                            <a:noFill/>
                          </a:ln>
                          <a:solidFill>
                            <a:schemeClr val="tx1"/>
                          </a:solidFill>
                          <a:effectLst/>
                          <a:latin typeface="Calibri" pitchFamily="34" charset="0"/>
                          <a:cs typeface="Calibri" pitchFamily="34" charset="0"/>
                        </a:rPr>
                        <a:t>Qry_customerspend500ormore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200" b="0" i="0" u="none" strike="noStrike" cap="none" normalizeH="0" baseline="0" dirty="0" smtClean="0">
                          <a:ln>
                            <a:noFill/>
                          </a:ln>
                          <a:solidFill>
                            <a:schemeClr val="tx1"/>
                          </a:solidFill>
                          <a:effectLst/>
                          <a:latin typeface="Calibri" pitchFamily="34" charset="0"/>
                          <a:cs typeface="Calibri" pitchFamily="34" charset="0"/>
                        </a:rPr>
                        <a:t>Displays all customers spending over £500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200" b="0" i="0" u="none" strike="noStrike" cap="none" normalizeH="0" baseline="0" dirty="0" err="1" smtClean="0">
                          <a:ln>
                            <a:noFill/>
                          </a:ln>
                          <a:solidFill>
                            <a:schemeClr val="tx1"/>
                          </a:solidFill>
                          <a:effectLst/>
                          <a:latin typeface="Calibri" pitchFamily="34" charset="0"/>
                          <a:cs typeface="Calibri" pitchFamily="34" charset="0"/>
                        </a:rPr>
                        <a:t>Tbl_Customer</a:t>
                      </a:r>
                      <a:endParaRPr kumimoji="0" lang="en-GB" sz="1200" b="0" i="0" u="none" strike="noStrike" cap="none" normalizeH="0" baseline="0" dirty="0" smtClean="0">
                        <a:ln>
                          <a:noFill/>
                        </a:ln>
                        <a:solidFill>
                          <a:schemeClr val="tx1"/>
                        </a:solidFill>
                        <a:effectLst/>
                        <a:latin typeface="Calibri" pitchFamily="34" charset="0"/>
                        <a:cs typeface="Calibri" pitchFamily="34" charset="0"/>
                      </a:endParaRPr>
                    </a:p>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200" b="0" i="0" u="none" strike="noStrike" cap="none" normalizeH="0" baseline="0" dirty="0" err="1" smtClean="0">
                          <a:ln>
                            <a:noFill/>
                          </a:ln>
                          <a:solidFill>
                            <a:schemeClr val="tx1"/>
                          </a:solidFill>
                          <a:effectLst/>
                          <a:latin typeface="Calibri" pitchFamily="34" charset="0"/>
                          <a:cs typeface="Calibri" pitchFamily="34" charset="0"/>
                        </a:rPr>
                        <a:t>Tbl_Orders</a:t>
                      </a:r>
                      <a:endParaRPr kumimoji="0" lang="en-GB" sz="1200" b="0" i="0" u="none" strike="noStrike" cap="none" normalizeH="0" baseline="0" dirty="0" smtClean="0">
                        <a:ln>
                          <a:noFill/>
                        </a:ln>
                        <a:solidFill>
                          <a:schemeClr val="tx1"/>
                        </a:solidFill>
                        <a:effectLst/>
                        <a:latin typeface="Calibri" pitchFamily="34" charset="0"/>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200" b="0" i="0" u="none" strike="noStrike" cap="none" normalizeH="0" baseline="0" dirty="0" smtClean="0">
                          <a:ln>
                            <a:noFill/>
                          </a:ln>
                          <a:solidFill>
                            <a:schemeClr val="tx1"/>
                          </a:solidFill>
                          <a:effectLst/>
                          <a:latin typeface="Calibri" pitchFamily="34" charset="0"/>
                          <a:cs typeface="Calibri" pitchFamily="34" charset="0"/>
                        </a:rPr>
                        <a:t>Forename, Surname, </a:t>
                      </a:r>
                      <a:r>
                        <a:rPr kumimoji="0" lang="en-GB" sz="1200" b="0" i="0" u="none" strike="noStrike" cap="none" normalizeH="0" baseline="0" dirty="0" err="1" smtClean="0">
                          <a:ln>
                            <a:noFill/>
                          </a:ln>
                          <a:solidFill>
                            <a:schemeClr val="tx1"/>
                          </a:solidFill>
                          <a:effectLst/>
                          <a:latin typeface="Calibri" pitchFamily="34" charset="0"/>
                          <a:cs typeface="Calibri" pitchFamily="34" charset="0"/>
                        </a:rPr>
                        <a:t>PhoneNo</a:t>
                      </a:r>
                      <a:r>
                        <a:rPr kumimoji="0" lang="en-GB" sz="1200" b="0" i="0" u="none" strike="noStrike" cap="none" normalizeH="0" baseline="0" dirty="0" smtClean="0">
                          <a:ln>
                            <a:noFill/>
                          </a:ln>
                          <a:solidFill>
                            <a:schemeClr val="tx1"/>
                          </a:solidFill>
                          <a:effectLst/>
                          <a:latin typeface="Calibri" pitchFamily="34" charset="0"/>
                          <a:cs typeface="Calibri" pitchFamily="34" charset="0"/>
                        </a:rPr>
                        <a:t>, Price, Destination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200" b="0" i="0" u="none" strike="noStrike" cap="none" normalizeH="0" baseline="0" dirty="0" smtClean="0">
                          <a:ln>
                            <a:noFill/>
                          </a:ln>
                          <a:solidFill>
                            <a:schemeClr val="tx1"/>
                          </a:solidFill>
                          <a:effectLst/>
                          <a:latin typeface="Calibri" pitchFamily="34" charset="0"/>
                          <a:cs typeface="Calibri" pitchFamily="34" charset="0"/>
                        </a:rPr>
                        <a:t>&gt;500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GB" sz="1200" b="0" i="0" u="none" strike="noStrike" cap="none" normalizeH="0" baseline="0" dirty="0" smtClean="0">
                          <a:ln>
                            <a:noFill/>
                          </a:ln>
                          <a:solidFill>
                            <a:schemeClr val="tx1"/>
                          </a:solidFill>
                          <a:effectLst/>
                          <a:latin typeface="Calibri" pitchFamily="34" charset="0"/>
                          <a:cs typeface="Calibri" pitchFamily="34" charset="0"/>
                        </a:rPr>
                        <a:t>Correct operator used and numeric value provide as a parameter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458483603"/>
              </p:ext>
            </p:extLst>
          </p:nvPr>
        </p:nvGraphicFramePr>
        <p:xfrm>
          <a:off x="215008" y="3212976"/>
          <a:ext cx="8501122" cy="741680"/>
        </p:xfrm>
        <a:graphic>
          <a:graphicData uri="http://schemas.openxmlformats.org/drawingml/2006/table">
            <a:tbl>
              <a:tblPr firstRow="1" bandRow="1">
                <a:tableStyleId>{5C22544A-7EE6-4342-B048-85BDC9FD1C3A}</a:tableStyleId>
              </a:tblPr>
              <a:tblGrid>
                <a:gridCol w="2833707"/>
                <a:gridCol w="1416854"/>
                <a:gridCol w="1416854"/>
                <a:gridCol w="2833707"/>
              </a:tblGrid>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At least three different logical operators</a:t>
                      </a:r>
                    </a:p>
                  </a:txBody>
                  <a:tcPr>
                    <a:solidFill>
                      <a:schemeClr val="tx2">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At least three different range operators</a:t>
                      </a:r>
                    </a:p>
                  </a:txBody>
                  <a:tcPr>
                    <a:solidFill>
                      <a:schemeClr val="tx2">
                        <a:lumMod val="20000"/>
                        <a:lumOff val="80000"/>
                      </a:schemeClr>
                    </a:solidFill>
                  </a:tcPr>
                </a:tc>
                <a:tc hMerge="1">
                  <a:txBody>
                    <a:bodyPr/>
                    <a:lstStyle/>
                    <a:p>
                      <a:endParaRPr lang="en-GB"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Parameter queries</a:t>
                      </a:r>
                    </a:p>
                  </a:txBody>
                  <a:tcPr>
                    <a:solidFill>
                      <a:schemeClr val="tx2">
                        <a:lumMod val="20000"/>
                        <a:lumOff val="80000"/>
                      </a:schemeClr>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Crosstab queries</a:t>
                      </a:r>
                    </a:p>
                  </a:txBody>
                  <a:tcPr>
                    <a:solidFill>
                      <a:schemeClr val="tx2">
                        <a:lumMod val="20000"/>
                        <a:lumOff val="80000"/>
                      </a:schemeClr>
                    </a:solidFill>
                  </a:tcPr>
                </a:tc>
                <a:tc h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smtClean="0">
                          <a:solidFill>
                            <a:schemeClr val="tx1"/>
                          </a:solidFill>
                          <a:latin typeface="Calibri" pitchFamily="34" charset="0"/>
                          <a:cs typeface="Calibri" pitchFamily="34" charset="0"/>
                        </a:rPr>
                        <a:t>Calculated </a:t>
                      </a:r>
                      <a:r>
                        <a:rPr lang="en-GB" sz="1600" b="1" dirty="0" smtClean="0">
                          <a:solidFill>
                            <a:schemeClr val="tx1"/>
                          </a:solidFill>
                          <a:latin typeface="Calibri" pitchFamily="34" charset="0"/>
                          <a:cs typeface="Calibri" pitchFamily="34" charset="0"/>
                        </a:rPr>
                        <a:t>fields</a:t>
                      </a: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26470601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179512" y="1078766"/>
            <a:ext cx="8712968" cy="3862402"/>
          </a:xfrm>
        </p:spPr>
        <p:txBody>
          <a:bodyPr>
            <a:noAutofit/>
          </a:bodyPr>
          <a:lstStyle/>
          <a:p>
            <a:pPr marL="0" indent="0">
              <a:buNone/>
            </a:pPr>
            <a:r>
              <a:rPr lang="en-GB" sz="2800" dirty="0"/>
              <a:t>Reports are a different way of displaying </a:t>
            </a:r>
            <a:r>
              <a:rPr lang="en-GB" sz="2800" dirty="0" smtClean="0"/>
              <a:t>information </a:t>
            </a:r>
            <a:r>
              <a:rPr lang="en-GB" sz="2800" dirty="0"/>
              <a:t>either </a:t>
            </a:r>
            <a:r>
              <a:rPr lang="en-GB" sz="2800" dirty="0" smtClean="0"/>
              <a:t>from a query </a:t>
            </a:r>
            <a:r>
              <a:rPr lang="en-GB" sz="2800" dirty="0"/>
              <a:t>or </a:t>
            </a:r>
            <a:r>
              <a:rPr lang="en-GB" sz="2800" dirty="0" smtClean="0"/>
              <a:t>table.</a:t>
            </a:r>
          </a:p>
          <a:p>
            <a:pPr marL="0" indent="0">
              <a:buNone/>
            </a:pPr>
            <a:r>
              <a:rPr lang="en-GB" sz="2400" b="1" i="1" dirty="0" smtClean="0"/>
              <a:t>Task 3 (M3.1) - </a:t>
            </a:r>
            <a:r>
              <a:rPr lang="en-GB" sz="2400" dirty="0" smtClean="0"/>
              <a:t>Sketch </a:t>
            </a:r>
            <a:r>
              <a:rPr lang="en-GB" sz="2400" dirty="0"/>
              <a:t>the reports you </a:t>
            </a:r>
            <a:r>
              <a:rPr lang="en-GB" sz="2400" dirty="0" smtClean="0"/>
              <a:t>are going to use</a:t>
            </a:r>
            <a:endParaRPr lang="en-GB" sz="2400" dirty="0"/>
          </a:p>
          <a:p>
            <a:r>
              <a:rPr lang="en-GB" sz="2400" dirty="0"/>
              <a:t>Remember you should show </a:t>
            </a:r>
            <a:r>
              <a:rPr lang="en-GB" sz="2400" b="1" dirty="0"/>
              <a:t>what information </a:t>
            </a:r>
            <a:r>
              <a:rPr lang="en-GB" sz="2400" dirty="0" smtClean="0"/>
              <a:t>and graphics is going </a:t>
            </a:r>
            <a:r>
              <a:rPr lang="en-GB" sz="2400" dirty="0"/>
              <a:t>to go where on the </a:t>
            </a:r>
            <a:r>
              <a:rPr lang="en-GB" sz="2400" dirty="0" smtClean="0"/>
              <a:t>report</a:t>
            </a:r>
            <a:endParaRPr lang="en-GB" sz="2400" dirty="0"/>
          </a:p>
          <a:p>
            <a:pPr marL="0" indent="0">
              <a:buNone/>
            </a:pPr>
            <a:r>
              <a:rPr lang="en-GB" sz="2400" b="1" i="1" dirty="0" smtClean="0"/>
              <a:t>Task 4 (M3.2)</a:t>
            </a:r>
            <a:r>
              <a:rPr lang="en-GB" sz="2400" b="1" dirty="0" smtClean="0"/>
              <a:t> </a:t>
            </a:r>
            <a:r>
              <a:rPr lang="en-GB" sz="2400" dirty="0"/>
              <a:t>– Create the reports based on the designs produced for your database</a:t>
            </a:r>
          </a:p>
          <a:p>
            <a:pPr marL="722313" lvl="1" indent="-265113">
              <a:buSzPct val="75000"/>
              <a:buBlip>
                <a:blip r:embed="rId2"/>
              </a:buBlip>
            </a:pPr>
            <a:r>
              <a:rPr lang="en-GB" sz="2400" dirty="0"/>
              <a:t>Provide screenshot evidence for </a:t>
            </a:r>
            <a:r>
              <a:rPr lang="en-GB" sz="2400" dirty="0" smtClean="0"/>
              <a:t/>
            </a:r>
            <a:br>
              <a:rPr lang="en-GB" sz="2400" dirty="0" smtClean="0"/>
            </a:br>
            <a:r>
              <a:rPr lang="en-GB" sz="2400" dirty="0" smtClean="0"/>
              <a:t>creating </a:t>
            </a:r>
            <a:r>
              <a:rPr lang="en-GB" sz="2400" dirty="0"/>
              <a:t>the reports</a:t>
            </a:r>
          </a:p>
          <a:p>
            <a:pPr marL="722313" lvl="1" indent="-265113">
              <a:buSzPct val="75000"/>
              <a:buBlip>
                <a:blip r:embed="rId2"/>
              </a:buBlip>
            </a:pPr>
            <a:r>
              <a:rPr lang="en-US" sz="2400" dirty="0"/>
              <a:t>Refer to the Database Activities </a:t>
            </a:r>
            <a:r>
              <a:rPr lang="en-US" sz="2400" dirty="0" smtClean="0"/>
              <a:t/>
            </a:r>
            <a:br>
              <a:rPr lang="en-US" sz="2400" dirty="0" smtClean="0"/>
            </a:br>
            <a:r>
              <a:rPr lang="en-US" sz="2400" dirty="0" smtClean="0"/>
              <a:t>(</a:t>
            </a:r>
            <a:r>
              <a:rPr lang="en-US" sz="2400" b="1" i="1" dirty="0"/>
              <a:t>LO2 - Task 2</a:t>
            </a:r>
            <a:r>
              <a:rPr lang="en-US" sz="2400" dirty="0"/>
              <a:t>) to design the reports </a:t>
            </a:r>
            <a:r>
              <a:rPr lang="en-US" sz="2400" dirty="0" smtClean="0"/>
              <a:t/>
            </a:r>
            <a:br>
              <a:rPr lang="en-US" sz="2400" dirty="0" smtClean="0"/>
            </a:br>
            <a:r>
              <a:rPr lang="en-US" sz="2400" dirty="0" smtClean="0"/>
              <a:t>for </a:t>
            </a:r>
            <a:r>
              <a:rPr lang="en-US" sz="2400" dirty="0"/>
              <a:t>any outputs that are produced, </a:t>
            </a:r>
            <a:r>
              <a:rPr lang="en-US" sz="2400" dirty="0" smtClean="0"/>
              <a:t/>
            </a:r>
            <a:br>
              <a:rPr lang="en-US" sz="2400" dirty="0" smtClean="0"/>
            </a:br>
            <a:r>
              <a:rPr lang="en-US" sz="2400" dirty="0" smtClean="0"/>
              <a:t>both </a:t>
            </a:r>
            <a:r>
              <a:rPr lang="en-US" sz="2400" dirty="0"/>
              <a:t>printable and on </a:t>
            </a:r>
            <a:r>
              <a:rPr lang="en-US" sz="2400" dirty="0" smtClean="0"/>
              <a:t>screen</a:t>
            </a:r>
            <a:endParaRPr lang="en-GB" sz="2400" dirty="0"/>
          </a:p>
        </p:txBody>
      </p:sp>
      <p:sp>
        <p:nvSpPr>
          <p:cNvPr id="16386" name="Rectangle 2"/>
          <p:cNvSpPr>
            <a:spLocks noGrp="1" noChangeArrowheads="1"/>
          </p:cNvSpPr>
          <p:nvPr>
            <p:ph type="title"/>
          </p:nvPr>
        </p:nvSpPr>
        <p:spPr>
          <a:xfrm>
            <a:off x="457200" y="364386"/>
            <a:ext cx="8229600" cy="706438"/>
          </a:xfrm>
        </p:spPr>
        <p:txBody>
          <a:bodyPr/>
          <a:lstStyle/>
          <a:p>
            <a:r>
              <a:rPr lang="en-GB" sz="4000" b="1" dirty="0" smtClean="0"/>
              <a:t>2 - Reports</a:t>
            </a:r>
            <a:endParaRPr lang="en-GB" sz="4000" b="1" dirty="0"/>
          </a:p>
        </p:txBody>
      </p:sp>
      <p:pic>
        <p:nvPicPr>
          <p:cNvPr id="16388" name="Picture 4"/>
          <p:cNvPicPr>
            <a:picLocks noChangeAspect="1" noChangeArrowheads="1"/>
          </p:cNvPicPr>
          <p:nvPr/>
        </p:nvPicPr>
        <p:blipFill>
          <a:blip r:embed="rId3" cstate="print"/>
          <a:srcRect l="-56" t="-169" r="-188" b="5995"/>
          <a:stretch>
            <a:fillRect/>
          </a:stretch>
        </p:blipFill>
        <p:spPr bwMode="auto">
          <a:xfrm>
            <a:off x="5580112" y="4036622"/>
            <a:ext cx="3296113" cy="2560730"/>
          </a:xfrm>
          <a:prstGeom prst="rect">
            <a:avLst/>
          </a:prstGeom>
          <a:noFill/>
          <a:ln w="9525">
            <a:noFill/>
            <a:miter lim="800000"/>
            <a:headEnd/>
            <a:tailEnd/>
          </a:ln>
          <a:effectLst/>
        </p:spPr>
      </p:pic>
    </p:spTree>
    <p:extLst>
      <p:ext uri="{BB962C8B-B14F-4D97-AF65-F5344CB8AC3E}">
        <p14:creationId xmlns:p14="http://schemas.microsoft.com/office/powerpoint/2010/main" val="19070077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179512" y="1078766"/>
            <a:ext cx="8712968" cy="3862402"/>
          </a:xfrm>
        </p:spPr>
        <p:txBody>
          <a:bodyPr>
            <a:noAutofit/>
          </a:bodyPr>
          <a:lstStyle/>
          <a:p>
            <a:pPr marL="0" indent="0">
              <a:buNone/>
            </a:pPr>
            <a:r>
              <a:rPr lang="en-GB" sz="2000" dirty="0" smtClean="0"/>
              <a:t>Within a database software, advanced features such as a macro or customising toolbars and menus.</a:t>
            </a:r>
          </a:p>
          <a:p>
            <a:pPr marL="0" indent="0">
              <a:buNone/>
            </a:pPr>
            <a:r>
              <a:rPr lang="en-GB" sz="1800" b="1" i="1" dirty="0" smtClean="0"/>
              <a:t>Task 5 (P6.1) - </a:t>
            </a:r>
            <a:r>
              <a:rPr lang="en-GB" sz="1800" dirty="0" smtClean="0"/>
              <a:t>Create a macro that will print from a form produced within your </a:t>
            </a:r>
            <a:r>
              <a:rPr lang="en-GB" sz="1800" dirty="0"/>
              <a:t>database</a:t>
            </a:r>
          </a:p>
          <a:p>
            <a:pPr marL="722313" lvl="1" indent="-265113">
              <a:buSzPct val="75000"/>
              <a:buBlip>
                <a:blip r:embed="rId2"/>
              </a:buBlip>
            </a:pPr>
            <a:r>
              <a:rPr lang="en-GB" sz="1800" dirty="0"/>
              <a:t>Provide screenshot evidence for creating the </a:t>
            </a:r>
            <a:r>
              <a:rPr lang="en-GB" sz="1800" dirty="0" smtClean="0"/>
              <a:t>macro</a:t>
            </a:r>
          </a:p>
          <a:p>
            <a:pPr marL="0" lvl="1" indent="0">
              <a:buSzPct val="75000"/>
              <a:buNone/>
            </a:pPr>
            <a:r>
              <a:rPr lang="en-GB" sz="1800" b="1" i="1" dirty="0" smtClean="0"/>
              <a:t>Task 6 </a:t>
            </a:r>
            <a:r>
              <a:rPr lang="en-GB" sz="1800" b="1" i="1" dirty="0"/>
              <a:t>(</a:t>
            </a:r>
            <a:r>
              <a:rPr lang="en-GB" sz="1800" b="1" i="1" dirty="0" smtClean="0"/>
              <a:t>P6.2) – </a:t>
            </a:r>
            <a:r>
              <a:rPr lang="en-GB" sz="1800" dirty="0" smtClean="0"/>
              <a:t>Customise the toolbar/menu system currently used within the database</a:t>
            </a:r>
            <a:endParaRPr lang="en-GB" sz="1800" dirty="0"/>
          </a:p>
          <a:p>
            <a:pPr marL="722313" lvl="1" indent="-265113">
              <a:buSzPct val="75000"/>
              <a:buBlip>
                <a:blip r:embed="rId2"/>
              </a:buBlip>
            </a:pPr>
            <a:r>
              <a:rPr lang="en-US" sz="1800" dirty="0" smtClean="0"/>
              <a:t>Justify the shortcuts used within the database</a:t>
            </a:r>
            <a:endParaRPr lang="en-GB" sz="1800" dirty="0"/>
          </a:p>
          <a:p>
            <a:pPr marL="0" indent="0">
              <a:buNone/>
            </a:pPr>
            <a:endParaRPr lang="en-GB" sz="1800" dirty="0" smtClean="0"/>
          </a:p>
          <a:p>
            <a:pPr marL="0" indent="0">
              <a:buNone/>
            </a:pPr>
            <a:endParaRPr lang="en-GB" sz="1800" dirty="0"/>
          </a:p>
          <a:p>
            <a:pPr marL="0" indent="0">
              <a:buNone/>
            </a:pPr>
            <a:endParaRPr lang="en-GB" sz="1800" dirty="0" smtClean="0"/>
          </a:p>
          <a:p>
            <a:pPr marL="0" indent="0">
              <a:buNone/>
            </a:pPr>
            <a:endParaRPr lang="en-GB" sz="1800" dirty="0"/>
          </a:p>
        </p:txBody>
      </p:sp>
      <p:sp>
        <p:nvSpPr>
          <p:cNvPr id="16386" name="Rectangle 2"/>
          <p:cNvSpPr>
            <a:spLocks noGrp="1" noChangeArrowheads="1"/>
          </p:cNvSpPr>
          <p:nvPr>
            <p:ph type="title"/>
          </p:nvPr>
        </p:nvSpPr>
        <p:spPr>
          <a:xfrm>
            <a:off x="457200" y="364386"/>
            <a:ext cx="8229600" cy="706438"/>
          </a:xfrm>
        </p:spPr>
        <p:txBody>
          <a:bodyPr/>
          <a:lstStyle/>
          <a:p>
            <a:r>
              <a:rPr lang="en-GB" sz="4000" b="1" dirty="0" smtClean="0"/>
              <a:t> 3 - Advanced Features (MACRO)</a:t>
            </a:r>
            <a:endParaRPr lang="en-GB" sz="4000" b="1"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781" r="58210" b="18358"/>
          <a:stretch/>
        </p:blipFill>
        <p:spPr bwMode="auto">
          <a:xfrm>
            <a:off x="1547664" y="3212976"/>
            <a:ext cx="2355070" cy="36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7003" t="14631" r="16818" b="18476"/>
          <a:stretch/>
        </p:blipFill>
        <p:spPr bwMode="auto">
          <a:xfrm>
            <a:off x="4211960" y="3284984"/>
            <a:ext cx="4137103" cy="3345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52042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020058"/>
            <a:ext cx="8640960" cy="4929222"/>
          </a:xfrm>
        </p:spPr>
        <p:txBody>
          <a:bodyPr>
            <a:noAutofit/>
          </a:bodyPr>
          <a:lstStyle/>
          <a:p>
            <a:pPr marL="0" indent="0">
              <a:buNone/>
            </a:pPr>
            <a:r>
              <a:rPr lang="en-GB" sz="2000" b="1" i="1" dirty="0" smtClean="0"/>
              <a:t>Task 7 (P7.1)</a:t>
            </a:r>
            <a:r>
              <a:rPr lang="en-GB" sz="2000" dirty="0" smtClean="0"/>
              <a:t> – Explain </a:t>
            </a:r>
            <a:r>
              <a:rPr lang="en-GB" sz="2000" b="1" dirty="0" smtClean="0"/>
              <a:t>how </a:t>
            </a:r>
            <a:r>
              <a:rPr lang="en-GB" sz="2000" dirty="0" smtClean="0"/>
              <a:t>you have </a:t>
            </a:r>
            <a:r>
              <a:rPr lang="en-GB" sz="2000" b="1" i="1" dirty="0" smtClean="0"/>
              <a:t>met the end user requirements</a:t>
            </a:r>
            <a:r>
              <a:rPr lang="en-GB" sz="2000" dirty="0" smtClean="0"/>
              <a:t>.  Explain how the </a:t>
            </a:r>
            <a:r>
              <a:rPr lang="en-GB" sz="2000" b="1" dirty="0" smtClean="0"/>
              <a:t>functionality </a:t>
            </a:r>
            <a:r>
              <a:rPr lang="en-GB" sz="2000" dirty="0" smtClean="0"/>
              <a:t>and </a:t>
            </a:r>
            <a:r>
              <a:rPr lang="en-GB" sz="2000" b="1" dirty="0" smtClean="0"/>
              <a:t>operations work</a:t>
            </a:r>
            <a:r>
              <a:rPr lang="en-GB" sz="2000" dirty="0" smtClean="0"/>
              <a:t>.</a:t>
            </a:r>
          </a:p>
          <a:p>
            <a:pPr lvl="1"/>
            <a:r>
              <a:rPr lang="en-GB" sz="1800" dirty="0" smtClean="0"/>
              <a:t>Remember </a:t>
            </a:r>
            <a:r>
              <a:rPr lang="en-GB" sz="1800" b="1" i="1" dirty="0" smtClean="0"/>
              <a:t>look back at your purpose and audience </a:t>
            </a:r>
            <a:r>
              <a:rPr lang="en-GB" sz="1800" dirty="0" smtClean="0"/>
              <a:t>and </a:t>
            </a:r>
            <a:r>
              <a:rPr lang="en-GB" sz="1800" b="1" dirty="0" smtClean="0"/>
              <a:t>justify </a:t>
            </a:r>
            <a:r>
              <a:rPr lang="en-GB" sz="1800" dirty="0" smtClean="0"/>
              <a:t>why you have produced the database.</a:t>
            </a:r>
          </a:p>
          <a:p>
            <a:pPr lvl="1"/>
            <a:r>
              <a:rPr lang="en-GB" sz="1800" b="1" i="1" dirty="0" smtClean="0"/>
              <a:t>Explain how you have met the users needs</a:t>
            </a:r>
            <a:r>
              <a:rPr lang="en-GB" sz="1800" dirty="0" smtClean="0"/>
              <a:t>.</a:t>
            </a:r>
          </a:p>
          <a:p>
            <a:pPr lvl="1"/>
            <a:endParaRPr lang="en-GB" sz="900" dirty="0"/>
          </a:p>
          <a:p>
            <a:pPr marL="0" indent="0">
              <a:buNone/>
            </a:pPr>
            <a:r>
              <a:rPr lang="en-GB" sz="2000" b="1" i="1" dirty="0"/>
              <a:t>Task </a:t>
            </a:r>
            <a:r>
              <a:rPr lang="en-GB" sz="2000" b="1" i="1" dirty="0" smtClean="0"/>
              <a:t>8 (P7.2)</a:t>
            </a:r>
            <a:r>
              <a:rPr lang="en-GB" sz="2000" dirty="0" smtClean="0"/>
              <a:t> </a:t>
            </a:r>
            <a:r>
              <a:rPr lang="en-GB" sz="2000" dirty="0"/>
              <a:t>– Create a </a:t>
            </a:r>
            <a:r>
              <a:rPr lang="en-GB" sz="2000" b="1" dirty="0"/>
              <a:t>test table </a:t>
            </a:r>
            <a:r>
              <a:rPr lang="en-GB" sz="2000" dirty="0"/>
              <a:t>to cover the </a:t>
            </a:r>
            <a:r>
              <a:rPr lang="en-GB" sz="2000" b="1" dirty="0"/>
              <a:t>main areas </a:t>
            </a:r>
            <a:r>
              <a:rPr lang="en-GB" sz="2000" dirty="0"/>
              <a:t>of your </a:t>
            </a:r>
            <a:r>
              <a:rPr lang="en-GB" sz="2000" dirty="0" smtClean="0"/>
              <a:t>database</a:t>
            </a:r>
          </a:p>
          <a:p>
            <a:pPr marL="0" indent="0">
              <a:buNone/>
            </a:pPr>
            <a:endParaRPr lang="en-GB" sz="2000" dirty="0"/>
          </a:p>
          <a:p>
            <a:endParaRPr lang="en-GB" sz="1100" dirty="0"/>
          </a:p>
          <a:p>
            <a:r>
              <a:rPr lang="en-GB" sz="1800" dirty="0" smtClean="0"/>
              <a:t>Test </a:t>
            </a:r>
            <a:r>
              <a:rPr lang="en-GB" sz="1800" dirty="0"/>
              <a:t>data type:</a:t>
            </a:r>
          </a:p>
          <a:p>
            <a:pPr lvl="1">
              <a:buFont typeface="+mj-lt"/>
              <a:buAutoNum type="arabicPeriod"/>
            </a:pPr>
            <a:r>
              <a:rPr lang="en-GB" sz="1800" dirty="0"/>
              <a:t>Operational 	– No data as such</a:t>
            </a:r>
          </a:p>
          <a:p>
            <a:pPr lvl="1">
              <a:buFont typeface="+mj-lt"/>
              <a:buAutoNum type="arabicPeriod"/>
            </a:pPr>
            <a:r>
              <a:rPr lang="en-GB" sz="1800" dirty="0"/>
              <a:t>Normal	</a:t>
            </a:r>
            <a:r>
              <a:rPr lang="en-GB" sz="1800" dirty="0" smtClean="0"/>
              <a:t>- </a:t>
            </a:r>
            <a:r>
              <a:rPr lang="en-GB" sz="1800" dirty="0"/>
              <a:t>What you would expect to be used.</a:t>
            </a:r>
          </a:p>
          <a:p>
            <a:pPr lvl="1">
              <a:buFont typeface="+mj-lt"/>
              <a:buAutoNum type="arabicPeriod"/>
            </a:pPr>
            <a:r>
              <a:rPr lang="en-GB" sz="1800" dirty="0"/>
              <a:t>Erroneous	</a:t>
            </a:r>
            <a:r>
              <a:rPr lang="en-GB" sz="1800" dirty="0" smtClean="0"/>
              <a:t>- </a:t>
            </a:r>
            <a:r>
              <a:rPr lang="en-GB" sz="1800" dirty="0"/>
              <a:t>Data that should produce an error </a:t>
            </a:r>
            <a:r>
              <a:rPr lang="en-GB" sz="1800" dirty="0" smtClean="0">
                <a:sym typeface="Wingdings" panose="05000000000000000000" pitchFamily="2" charset="2"/>
              </a:rPr>
              <a:t> </a:t>
            </a:r>
            <a:r>
              <a:rPr lang="en-GB" sz="1800" dirty="0" err="1" smtClean="0"/>
              <a:t>ie</a:t>
            </a:r>
            <a:r>
              <a:rPr lang="en-GB" sz="1800" dirty="0" smtClean="0"/>
              <a:t> </a:t>
            </a:r>
            <a:r>
              <a:rPr lang="en-GB" sz="1800" dirty="0"/>
              <a:t>‘twenty’ instead of </a:t>
            </a:r>
            <a:r>
              <a:rPr lang="en-GB" sz="1800" dirty="0" smtClean="0"/>
              <a:t>20</a:t>
            </a:r>
          </a:p>
          <a:p>
            <a:pPr lvl="1">
              <a:buFont typeface="+mj-lt"/>
              <a:buAutoNum type="arabicPeriod"/>
            </a:pPr>
            <a:r>
              <a:rPr lang="en-GB" sz="1800" dirty="0" smtClean="0"/>
              <a:t>Boundary</a:t>
            </a:r>
            <a:r>
              <a:rPr lang="en-GB" sz="1800" dirty="0"/>
              <a:t>	</a:t>
            </a:r>
            <a:r>
              <a:rPr lang="en-GB" sz="1800" dirty="0" smtClean="0"/>
              <a:t>- </a:t>
            </a:r>
            <a:r>
              <a:rPr lang="en-GB" sz="1800" dirty="0"/>
              <a:t>Testing to see if the validation </a:t>
            </a:r>
            <a:r>
              <a:rPr lang="en-GB" sz="1800" dirty="0" smtClean="0"/>
              <a:t>operates </a:t>
            </a:r>
            <a:r>
              <a:rPr lang="en-GB" sz="1800" dirty="0" smtClean="0">
                <a:sym typeface="Wingdings" panose="05000000000000000000" pitchFamily="2" charset="2"/>
              </a:rPr>
              <a:t> </a:t>
            </a:r>
            <a:r>
              <a:rPr lang="en-GB" sz="1800" dirty="0" err="1" smtClean="0"/>
              <a:t>eg</a:t>
            </a:r>
            <a:r>
              <a:rPr lang="en-GB" sz="1800" dirty="0" smtClean="0"/>
              <a:t> </a:t>
            </a:r>
            <a:r>
              <a:rPr lang="en-GB" sz="1800" dirty="0"/>
              <a:t>if you are expecting a value between 1 and 10 but get a number above 10, such as </a:t>
            </a:r>
            <a:r>
              <a:rPr lang="en-GB" sz="1800" dirty="0" smtClean="0"/>
              <a:t>11</a:t>
            </a:r>
          </a:p>
          <a:p>
            <a:pPr lvl="1">
              <a:buFont typeface="+mj-lt"/>
              <a:buAutoNum type="arabicPeriod"/>
            </a:pPr>
            <a:r>
              <a:rPr lang="en-GB" sz="1800" dirty="0" smtClean="0"/>
              <a:t>Extreme</a:t>
            </a:r>
            <a:r>
              <a:rPr lang="en-GB" sz="1800" dirty="0"/>
              <a:t>	</a:t>
            </a:r>
            <a:r>
              <a:rPr lang="en-GB" sz="1800" dirty="0" smtClean="0"/>
              <a:t>- </a:t>
            </a:r>
            <a:r>
              <a:rPr lang="en-GB" sz="1800" dirty="0"/>
              <a:t>Very large numbers to see if the database handles </a:t>
            </a:r>
            <a:r>
              <a:rPr lang="en-GB" sz="1800" dirty="0" smtClean="0"/>
              <a:t>the </a:t>
            </a:r>
            <a:r>
              <a:rPr lang="en-GB" sz="1800" dirty="0"/>
              <a:t>number.</a:t>
            </a:r>
            <a:endParaRPr lang="en-US" sz="1800" dirty="0"/>
          </a:p>
          <a:p>
            <a:pPr>
              <a:buNone/>
            </a:pPr>
            <a:endParaRPr lang="en-GB" sz="1800" dirty="0"/>
          </a:p>
          <a:p>
            <a:pPr lvl="1"/>
            <a:endParaRPr lang="en-US" sz="1800" dirty="0"/>
          </a:p>
        </p:txBody>
      </p:sp>
      <p:sp>
        <p:nvSpPr>
          <p:cNvPr id="2" name="Title 1"/>
          <p:cNvSpPr>
            <a:spLocks noGrp="1"/>
          </p:cNvSpPr>
          <p:nvPr>
            <p:ph type="title"/>
          </p:nvPr>
        </p:nvSpPr>
        <p:spPr>
          <a:xfrm>
            <a:off x="251520" y="404664"/>
            <a:ext cx="8712968" cy="648072"/>
          </a:xfrm>
        </p:spPr>
        <p:txBody>
          <a:bodyPr>
            <a:normAutofit fontScale="90000"/>
          </a:bodyPr>
          <a:lstStyle/>
          <a:p>
            <a:r>
              <a:rPr lang="en-GB" dirty="0" smtClean="0"/>
              <a:t> 4 - Test Plan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20991053"/>
              </p:ext>
            </p:extLst>
          </p:nvPr>
        </p:nvGraphicFramePr>
        <p:xfrm>
          <a:off x="251522" y="3456042"/>
          <a:ext cx="8496942" cy="370840"/>
        </p:xfrm>
        <a:graphic>
          <a:graphicData uri="http://schemas.openxmlformats.org/drawingml/2006/table">
            <a:tbl>
              <a:tblPr firstRow="1" bandRow="1">
                <a:tableStyleId>{5C22544A-7EE6-4342-B048-85BDC9FD1C3A}</a:tableStyleId>
              </a:tblPr>
              <a:tblGrid>
                <a:gridCol w="1416157"/>
                <a:gridCol w="1416157"/>
                <a:gridCol w="1416157"/>
                <a:gridCol w="1416157"/>
                <a:gridCol w="1416157"/>
                <a:gridCol w="1416157"/>
              </a:tblGrid>
              <a:tr h="370840">
                <a:tc>
                  <a:txBody>
                    <a:bodyPr/>
                    <a:lstStyle/>
                    <a:p>
                      <a:pPr algn="ctr"/>
                      <a:r>
                        <a:rPr lang="en-GB" sz="1600" dirty="0" err="1" smtClean="0">
                          <a:solidFill>
                            <a:schemeClr val="tx1"/>
                          </a:solidFill>
                          <a:latin typeface="Calibri" panose="020F0502020204030204" pitchFamily="34" charset="0"/>
                        </a:rPr>
                        <a:t>Housestyle</a:t>
                      </a:r>
                      <a:endParaRPr lang="en-GB" sz="1600" dirty="0">
                        <a:solidFill>
                          <a:schemeClr val="tx1"/>
                        </a:solidFill>
                        <a:latin typeface="Calibri" panose="020F0502020204030204" pitchFamily="34" charset="0"/>
                      </a:endParaRPr>
                    </a:p>
                  </a:txBody>
                  <a:tcPr>
                    <a:solidFill>
                      <a:schemeClr val="tx2">
                        <a:lumMod val="20000"/>
                        <a:lumOff val="80000"/>
                      </a:schemeClr>
                    </a:solidFill>
                  </a:tcPr>
                </a:tc>
                <a:tc>
                  <a:txBody>
                    <a:bodyPr/>
                    <a:lstStyle/>
                    <a:p>
                      <a:pPr algn="ctr"/>
                      <a:r>
                        <a:rPr lang="en-GB" sz="1600" dirty="0" smtClean="0">
                          <a:solidFill>
                            <a:schemeClr val="tx1"/>
                          </a:solidFill>
                          <a:latin typeface="Calibri" panose="020F0502020204030204" pitchFamily="34" charset="0"/>
                        </a:rPr>
                        <a:t>Queries</a:t>
                      </a:r>
                      <a:endParaRPr lang="en-GB" sz="1600" dirty="0">
                        <a:solidFill>
                          <a:schemeClr val="tx1"/>
                        </a:solidFill>
                        <a:latin typeface="Calibri" panose="020F0502020204030204" pitchFamily="34" charset="0"/>
                      </a:endParaRPr>
                    </a:p>
                  </a:txBody>
                  <a:tcPr>
                    <a:solidFill>
                      <a:schemeClr val="tx2">
                        <a:lumMod val="20000"/>
                        <a:lumOff val="80000"/>
                      </a:schemeClr>
                    </a:solidFill>
                  </a:tcPr>
                </a:tc>
                <a:tc>
                  <a:txBody>
                    <a:bodyPr/>
                    <a:lstStyle/>
                    <a:p>
                      <a:pPr algn="ctr"/>
                      <a:r>
                        <a:rPr lang="en-GB" sz="1600" dirty="0" smtClean="0">
                          <a:solidFill>
                            <a:schemeClr val="tx1"/>
                          </a:solidFill>
                          <a:latin typeface="Calibri" panose="020F0502020204030204" pitchFamily="34" charset="0"/>
                        </a:rPr>
                        <a:t>Forms</a:t>
                      </a:r>
                      <a:endParaRPr lang="en-GB" sz="1600" dirty="0">
                        <a:solidFill>
                          <a:schemeClr val="tx1"/>
                        </a:solidFill>
                        <a:latin typeface="Calibri" panose="020F0502020204030204" pitchFamily="34" charset="0"/>
                      </a:endParaRPr>
                    </a:p>
                  </a:txBody>
                  <a:tcPr>
                    <a:solidFill>
                      <a:schemeClr val="tx2">
                        <a:lumMod val="20000"/>
                        <a:lumOff val="80000"/>
                      </a:schemeClr>
                    </a:solidFill>
                  </a:tcPr>
                </a:tc>
                <a:tc>
                  <a:txBody>
                    <a:bodyPr/>
                    <a:lstStyle/>
                    <a:p>
                      <a:pPr algn="ctr"/>
                      <a:r>
                        <a:rPr lang="en-GB" sz="1600" dirty="0" smtClean="0">
                          <a:solidFill>
                            <a:schemeClr val="tx1"/>
                          </a:solidFill>
                          <a:latin typeface="Calibri" panose="020F0502020204030204" pitchFamily="34" charset="0"/>
                        </a:rPr>
                        <a:t>Reports</a:t>
                      </a:r>
                      <a:endParaRPr lang="en-GB" sz="1600" dirty="0">
                        <a:solidFill>
                          <a:schemeClr val="tx1"/>
                        </a:solidFill>
                        <a:latin typeface="Calibri" panose="020F0502020204030204" pitchFamily="34" charset="0"/>
                      </a:endParaRPr>
                    </a:p>
                  </a:txBody>
                  <a:tcPr>
                    <a:solidFill>
                      <a:schemeClr val="tx2">
                        <a:lumMod val="20000"/>
                        <a:lumOff val="80000"/>
                      </a:schemeClr>
                    </a:solidFill>
                  </a:tcPr>
                </a:tc>
                <a:tc>
                  <a:txBody>
                    <a:bodyPr/>
                    <a:lstStyle/>
                    <a:p>
                      <a:pPr algn="ctr"/>
                      <a:r>
                        <a:rPr lang="en-GB" sz="1600" dirty="0" smtClean="0">
                          <a:solidFill>
                            <a:schemeClr val="tx1"/>
                          </a:solidFill>
                          <a:latin typeface="Calibri" panose="020F0502020204030204" pitchFamily="34" charset="0"/>
                        </a:rPr>
                        <a:t>Navigation</a:t>
                      </a:r>
                      <a:endParaRPr lang="en-GB" sz="1600" dirty="0">
                        <a:solidFill>
                          <a:schemeClr val="tx1"/>
                        </a:solidFill>
                        <a:latin typeface="Calibri" panose="020F0502020204030204" pitchFamily="34" charset="0"/>
                      </a:endParaRPr>
                    </a:p>
                  </a:txBody>
                  <a:tcPr>
                    <a:solidFill>
                      <a:schemeClr val="tx2">
                        <a:lumMod val="20000"/>
                        <a:lumOff val="80000"/>
                      </a:schemeClr>
                    </a:solidFill>
                  </a:tcPr>
                </a:tc>
                <a:tc>
                  <a:txBody>
                    <a:bodyPr/>
                    <a:lstStyle/>
                    <a:p>
                      <a:pPr algn="ctr"/>
                      <a:r>
                        <a:rPr lang="en-GB" sz="1600" dirty="0" smtClean="0">
                          <a:solidFill>
                            <a:schemeClr val="tx1"/>
                          </a:solidFill>
                          <a:latin typeface="Calibri" panose="020F0502020204030204" pitchFamily="34" charset="0"/>
                        </a:rPr>
                        <a:t>Switchboard</a:t>
                      </a:r>
                      <a:endParaRPr lang="en-GB" sz="1600" dirty="0">
                        <a:solidFill>
                          <a:schemeClr val="tx1"/>
                        </a:solidFill>
                        <a:latin typeface="Calibri" panose="020F0502020204030204" pitchFamily="34" charset="0"/>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128712422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115144"/>
            <a:ext cx="8686800" cy="5410200"/>
          </a:xfrm>
        </p:spPr>
        <p:txBody>
          <a:bodyPr>
            <a:noAutofit/>
          </a:bodyPr>
          <a:lstStyle/>
          <a:p>
            <a:pPr marL="0" indent="0">
              <a:buNone/>
            </a:pPr>
            <a:r>
              <a:rPr lang="en-GB" sz="1800" b="1" i="1" dirty="0" smtClean="0"/>
              <a:t>Task 9 (M4.1)</a:t>
            </a:r>
            <a:r>
              <a:rPr lang="en-GB" sz="1800" b="1" dirty="0" smtClean="0"/>
              <a:t> </a:t>
            </a:r>
            <a:r>
              <a:rPr lang="en-GB" sz="1800" dirty="0" smtClean="0"/>
              <a:t>– Produce an questionnaire that will aid user feedback evaluation on your database that focuses on the case study presented to you in L02</a:t>
            </a:r>
          </a:p>
          <a:p>
            <a:pPr marL="0" indent="0">
              <a:buNone/>
            </a:pPr>
            <a:endParaRPr lang="en-GB" sz="1800" dirty="0"/>
          </a:p>
          <a:p>
            <a:pPr marL="0" indent="0">
              <a:buNone/>
            </a:pPr>
            <a:endParaRPr lang="en-GB" sz="1800" dirty="0" smtClean="0"/>
          </a:p>
          <a:p>
            <a:pPr marL="0" indent="0">
              <a:buNone/>
            </a:pPr>
            <a:endParaRPr lang="en-GB" sz="1800" dirty="0" smtClean="0"/>
          </a:p>
          <a:p>
            <a:pPr marL="0" indent="0">
              <a:buNone/>
            </a:pPr>
            <a:endParaRPr lang="en-GB" sz="300" dirty="0" smtClean="0"/>
          </a:p>
          <a:p>
            <a:pPr marL="0" indent="0">
              <a:buNone/>
            </a:pPr>
            <a:r>
              <a:rPr lang="en-GB" sz="1800" b="1" i="1" dirty="0" smtClean="0"/>
              <a:t>Task 10 </a:t>
            </a:r>
            <a:r>
              <a:rPr lang="en-GB" sz="1800" b="1" i="1" dirty="0"/>
              <a:t>(</a:t>
            </a:r>
            <a:r>
              <a:rPr lang="en-GB" sz="1800" b="1" i="1" dirty="0" smtClean="0"/>
              <a:t>M4.2)</a:t>
            </a:r>
            <a:r>
              <a:rPr lang="en-GB" sz="1800" b="1" dirty="0" smtClean="0"/>
              <a:t> </a:t>
            </a:r>
            <a:r>
              <a:rPr lang="en-GB" sz="1800" dirty="0"/>
              <a:t>– </a:t>
            </a:r>
            <a:r>
              <a:rPr lang="en-GB" sz="1800" dirty="0" smtClean="0"/>
              <a:t>Get 3 user feedback responses using the questionnaire </a:t>
            </a:r>
          </a:p>
          <a:p>
            <a:pPr marL="0" indent="0">
              <a:buNone/>
            </a:pPr>
            <a:r>
              <a:rPr lang="en-GB" sz="1800" b="1" i="1" dirty="0"/>
              <a:t>Task </a:t>
            </a:r>
            <a:r>
              <a:rPr lang="en-GB" sz="1800" b="1" i="1" dirty="0" smtClean="0"/>
              <a:t>11 </a:t>
            </a:r>
            <a:r>
              <a:rPr lang="en-GB" sz="1800" b="1" i="1" dirty="0"/>
              <a:t>(</a:t>
            </a:r>
            <a:r>
              <a:rPr lang="en-GB" sz="1800" b="1" i="1" dirty="0" smtClean="0"/>
              <a:t>M4.3)</a:t>
            </a:r>
            <a:r>
              <a:rPr lang="en-GB" sz="1800" b="1" dirty="0" smtClean="0"/>
              <a:t> </a:t>
            </a:r>
            <a:r>
              <a:rPr lang="en-GB" sz="1800" dirty="0"/>
              <a:t>– </a:t>
            </a:r>
            <a:r>
              <a:rPr lang="en-GB" sz="1800" dirty="0" smtClean="0"/>
              <a:t>Analyse feedback </a:t>
            </a:r>
            <a:r>
              <a:rPr lang="en-GB" sz="1800" dirty="0"/>
              <a:t>responses </a:t>
            </a:r>
            <a:r>
              <a:rPr lang="en-GB" sz="1800" dirty="0" smtClean="0"/>
              <a:t>gathered</a:t>
            </a:r>
          </a:p>
          <a:p>
            <a:pPr marL="285750" indent="-285750"/>
            <a:r>
              <a:rPr lang="en-GB" sz="1600" dirty="0" smtClean="0"/>
              <a:t>identify and justify the improvements necessary for the database</a:t>
            </a:r>
          </a:p>
          <a:p>
            <a:pPr marL="285750" indent="-285750"/>
            <a:r>
              <a:rPr lang="en-GB" sz="1600" dirty="0" smtClean="0"/>
              <a:t>Carry out the improvements to the database, with evidence</a:t>
            </a:r>
          </a:p>
          <a:p>
            <a:pPr marL="0" indent="0">
              <a:buNone/>
            </a:pPr>
            <a:r>
              <a:rPr lang="en-GB" sz="1800" b="1" i="1" dirty="0"/>
              <a:t>Task 12 (D2)</a:t>
            </a:r>
            <a:r>
              <a:rPr lang="en-GB" sz="1800" b="1" dirty="0"/>
              <a:t> </a:t>
            </a:r>
            <a:r>
              <a:rPr lang="en-GB" sz="1800" dirty="0"/>
              <a:t>– Produce </a:t>
            </a:r>
            <a:r>
              <a:rPr lang="en-GB" sz="1800" dirty="0" smtClean="0"/>
              <a:t>a self evaluation of </a:t>
            </a:r>
            <a:r>
              <a:rPr lang="en-GB" sz="1800" dirty="0"/>
              <a:t>your database that focuses on </a:t>
            </a:r>
            <a:r>
              <a:rPr lang="en-GB" sz="1800" dirty="0" smtClean="0"/>
              <a:t>the</a:t>
            </a:r>
            <a:r>
              <a:rPr lang="en-GB" sz="1800" dirty="0"/>
              <a:t> case study presented to you in L02</a:t>
            </a:r>
            <a:endParaRPr lang="en-GB" sz="1800" b="1" u="sng" dirty="0"/>
          </a:p>
          <a:p>
            <a:pPr marL="0" indent="0">
              <a:buNone/>
            </a:pPr>
            <a:endParaRPr lang="en-GB" sz="1600" b="1" u="sng" dirty="0" smtClean="0"/>
          </a:p>
        </p:txBody>
      </p:sp>
      <p:sp>
        <p:nvSpPr>
          <p:cNvPr id="2" name="Title 1"/>
          <p:cNvSpPr>
            <a:spLocks noGrp="1"/>
          </p:cNvSpPr>
          <p:nvPr>
            <p:ph type="title"/>
          </p:nvPr>
        </p:nvSpPr>
        <p:spPr>
          <a:xfrm>
            <a:off x="457200" y="353144"/>
            <a:ext cx="8229600" cy="792162"/>
          </a:xfrm>
        </p:spPr>
        <p:txBody>
          <a:bodyPr/>
          <a:lstStyle/>
          <a:p>
            <a:r>
              <a:rPr lang="en-GB" b="1" dirty="0" smtClean="0"/>
              <a:t> 5 - Evaluation of the Database</a:t>
            </a: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3463923648"/>
              </p:ext>
            </p:extLst>
          </p:nvPr>
        </p:nvGraphicFramePr>
        <p:xfrm>
          <a:off x="179512" y="1750144"/>
          <a:ext cx="8712968" cy="1112520"/>
        </p:xfrm>
        <a:graphic>
          <a:graphicData uri="http://schemas.openxmlformats.org/drawingml/2006/table">
            <a:tbl>
              <a:tblPr firstRow="1" bandRow="1">
                <a:tableStyleId>{5C22544A-7EE6-4342-B048-85BDC9FD1C3A}</a:tableStyleId>
              </a:tblPr>
              <a:tblGrid>
                <a:gridCol w="5184576"/>
                <a:gridCol w="3528392"/>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Purpose and Audience </a:t>
                      </a:r>
                      <a:endParaRPr lang="en-GB" sz="1600" b="1"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User Requirements</a:t>
                      </a:r>
                      <a:endParaRPr lang="en-GB" sz="1600" b="1" dirty="0">
                        <a:solidFill>
                          <a:schemeClr val="tx1"/>
                        </a:solidFill>
                        <a:latin typeface="Calibri" pitchFamily="34" charset="0"/>
                        <a:cs typeface="Calibri" pitchFamily="34" charset="0"/>
                      </a:endParaRPr>
                    </a:p>
                  </a:txBody>
                  <a:tcPr>
                    <a:solidFill>
                      <a:schemeClr val="tx2">
                        <a:lumMod val="20000"/>
                        <a:lumOff val="80000"/>
                      </a:schemeClr>
                    </a:solidFill>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How I met the purpose </a:t>
                      </a:r>
                      <a:endParaRPr lang="en-GB" sz="1600" b="1"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marL="0" lvl="1" indent="0" algn="ctr">
                        <a:buFont typeface="Arial" pitchFamily="34" charset="0"/>
                        <a:buNone/>
                      </a:pPr>
                      <a:r>
                        <a:rPr lang="en-GB" sz="1600" b="1" dirty="0" smtClean="0">
                          <a:solidFill>
                            <a:schemeClr val="tx1"/>
                          </a:solidFill>
                          <a:latin typeface="Calibri" pitchFamily="34" charset="0"/>
                          <a:cs typeface="Calibri" pitchFamily="34" charset="0"/>
                        </a:rPr>
                        <a:t>How I have helped the audience</a:t>
                      </a:r>
                    </a:p>
                  </a:txBody>
                  <a:tcPr>
                    <a:solidFill>
                      <a:schemeClr val="tx2">
                        <a:lumMod val="20000"/>
                        <a:lumOff val="80000"/>
                      </a:schemeClr>
                    </a:solidFill>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How does the operation / functionality help the end users</a:t>
                      </a:r>
                      <a:endParaRPr lang="en-GB" sz="1600" b="1"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marL="0" lvl="1" indent="0" algn="ctr">
                        <a:buFont typeface="Arial" pitchFamily="34" charset="0"/>
                        <a:buNone/>
                      </a:pPr>
                      <a:r>
                        <a:rPr lang="en-GB" sz="1600" b="1" dirty="0" smtClean="0">
                          <a:solidFill>
                            <a:schemeClr val="tx1"/>
                          </a:solidFill>
                          <a:latin typeface="Calibri" pitchFamily="34" charset="0"/>
                          <a:cs typeface="Calibri" pitchFamily="34" charset="0"/>
                        </a:rPr>
                        <a:t>How the database can be improved</a:t>
                      </a:r>
                    </a:p>
                  </a:txBody>
                  <a:tcPr>
                    <a:solidFill>
                      <a:schemeClr val="tx2">
                        <a:lumMod val="20000"/>
                        <a:lumOff val="80000"/>
                      </a:schemeClr>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757081207"/>
              </p:ext>
            </p:extLst>
          </p:nvPr>
        </p:nvGraphicFramePr>
        <p:xfrm>
          <a:off x="179512" y="4869160"/>
          <a:ext cx="8784976" cy="1112520"/>
        </p:xfrm>
        <a:graphic>
          <a:graphicData uri="http://schemas.openxmlformats.org/drawingml/2006/table">
            <a:tbl>
              <a:tblPr firstRow="1" bandRow="1">
                <a:tableStyleId>{5C22544A-7EE6-4342-B048-85BDC9FD1C3A}</a:tableStyleId>
              </a:tblPr>
              <a:tblGrid>
                <a:gridCol w="5184576"/>
                <a:gridCol w="3600400"/>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Purpose and Audience </a:t>
                      </a:r>
                      <a:endParaRPr lang="en-GB" sz="1600" b="1"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User Requirements</a:t>
                      </a:r>
                      <a:endParaRPr lang="en-GB" sz="1600" b="1" dirty="0">
                        <a:solidFill>
                          <a:schemeClr val="tx1"/>
                        </a:solidFill>
                        <a:latin typeface="Calibri" pitchFamily="34" charset="0"/>
                        <a:cs typeface="Calibri" pitchFamily="34" charset="0"/>
                      </a:endParaRPr>
                    </a:p>
                  </a:txBody>
                  <a:tcPr>
                    <a:solidFill>
                      <a:schemeClr val="tx2">
                        <a:lumMod val="20000"/>
                        <a:lumOff val="80000"/>
                      </a:schemeClr>
                    </a:solidFill>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How I met the purpose </a:t>
                      </a:r>
                      <a:endParaRPr lang="en-GB" sz="1600" b="1"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marL="0" lvl="1" indent="0" algn="ctr">
                        <a:buFont typeface="Arial" pitchFamily="34" charset="0"/>
                        <a:buNone/>
                      </a:pPr>
                      <a:r>
                        <a:rPr lang="en-GB" sz="1600" b="1" dirty="0" smtClean="0">
                          <a:solidFill>
                            <a:schemeClr val="tx1"/>
                          </a:solidFill>
                          <a:latin typeface="Calibri" pitchFamily="34" charset="0"/>
                          <a:cs typeface="Calibri" pitchFamily="34" charset="0"/>
                        </a:rPr>
                        <a:t>How I have helped the audience</a:t>
                      </a:r>
                    </a:p>
                  </a:txBody>
                  <a:tcPr>
                    <a:solidFill>
                      <a:schemeClr val="tx2">
                        <a:lumMod val="20000"/>
                        <a:lumOff val="80000"/>
                      </a:schemeClr>
                    </a:solidFill>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How does the operation / functionality help the end users</a:t>
                      </a:r>
                      <a:endParaRPr lang="en-GB" sz="1600" b="1"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marL="0" lvl="1" indent="0" algn="ctr">
                        <a:buFont typeface="Arial" pitchFamily="34" charset="0"/>
                        <a:buNone/>
                      </a:pPr>
                      <a:r>
                        <a:rPr lang="en-GB" sz="1600" b="1" dirty="0" smtClean="0">
                          <a:solidFill>
                            <a:schemeClr val="tx1"/>
                          </a:solidFill>
                          <a:latin typeface="Calibri" pitchFamily="34" charset="0"/>
                          <a:cs typeface="Calibri" pitchFamily="34" charset="0"/>
                        </a:rPr>
                        <a:t>How the database can be improved</a:t>
                      </a: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554873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05680" y="404664"/>
            <a:ext cx="8686800" cy="720080"/>
          </a:xfrm>
        </p:spPr>
        <p:txBody>
          <a:bodyPr>
            <a:normAutofit/>
          </a:bodyPr>
          <a:lstStyle/>
          <a:p>
            <a:r>
              <a:rPr lang="en-GB" sz="4000" b="1" dirty="0" smtClean="0"/>
              <a:t> 1 - What is a Database?</a:t>
            </a:r>
          </a:p>
        </p:txBody>
      </p:sp>
      <p:sp>
        <p:nvSpPr>
          <p:cNvPr id="5" name="Content Placeholder 2"/>
          <p:cNvSpPr txBox="1">
            <a:spLocks/>
          </p:cNvSpPr>
          <p:nvPr/>
        </p:nvSpPr>
        <p:spPr bwMode="auto">
          <a:xfrm>
            <a:off x="251520" y="1124744"/>
            <a:ext cx="8640960" cy="568863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noAutofit/>
          </a:bodyPr>
          <a:lstStyle/>
          <a:p>
            <a:pPr marL="365125" lvl="0" indent="-365125">
              <a:buNone/>
            </a:pPr>
            <a:r>
              <a:rPr lang="en-GB" b="1" dirty="0">
                <a:latin typeface="Calibri" panose="020F0502020204030204" pitchFamily="34" charset="0"/>
              </a:rPr>
              <a:t>Definitions</a:t>
            </a:r>
            <a:r>
              <a:rPr lang="en-GB" dirty="0" smtClean="0">
                <a:latin typeface="Calibri" panose="020F0502020204030204" pitchFamily="34" charset="0"/>
              </a:rPr>
              <a:t>:</a:t>
            </a:r>
          </a:p>
          <a:p>
            <a:pPr marL="365125" lvl="0" indent="-365125">
              <a:buNone/>
            </a:pPr>
            <a:r>
              <a:rPr lang="en-GB" dirty="0" smtClean="0">
                <a:latin typeface="Calibri" pitchFamily="34" charset="0"/>
                <a:cs typeface="Calibri" pitchFamily="34" charset="0"/>
              </a:rPr>
              <a:t>A </a:t>
            </a:r>
            <a:r>
              <a:rPr lang="en-GB" dirty="0">
                <a:latin typeface="Calibri" pitchFamily="34" charset="0"/>
                <a:cs typeface="Calibri" pitchFamily="34" charset="0"/>
              </a:rPr>
              <a:t>database is a collection of </a:t>
            </a:r>
            <a:r>
              <a:rPr lang="en-GB" dirty="0">
                <a:latin typeface="Calibri" pitchFamily="34" charset="0"/>
                <a:cs typeface="Calibri" pitchFamily="34" charset="0"/>
                <a:hlinkClick r:id="rId3"/>
              </a:rPr>
              <a:t>information</a:t>
            </a:r>
            <a:r>
              <a:rPr lang="en-GB" dirty="0">
                <a:latin typeface="Calibri" pitchFamily="34" charset="0"/>
                <a:cs typeface="Calibri" pitchFamily="34" charset="0"/>
              </a:rPr>
              <a:t> that is organized so that it </a:t>
            </a:r>
            <a:r>
              <a:rPr lang="en-GB" dirty="0" smtClean="0">
                <a:latin typeface="Calibri" pitchFamily="34" charset="0"/>
                <a:cs typeface="Calibri" pitchFamily="34" charset="0"/>
              </a:rPr>
              <a:t>can easily </a:t>
            </a:r>
            <a:r>
              <a:rPr lang="en-GB" dirty="0">
                <a:latin typeface="Calibri" pitchFamily="34" charset="0"/>
                <a:cs typeface="Calibri" pitchFamily="34" charset="0"/>
              </a:rPr>
              <a:t>be accessed, managed, and updated</a:t>
            </a:r>
            <a:r>
              <a:rPr lang="en-GB" dirty="0" smtClean="0">
                <a:latin typeface="Calibri" pitchFamily="34" charset="0"/>
                <a:cs typeface="Calibri" pitchFamily="34" charset="0"/>
              </a:rPr>
              <a:t>.</a:t>
            </a:r>
          </a:p>
          <a:p>
            <a:pPr marL="365125" lvl="0" indent="-365125">
              <a:buNone/>
            </a:pPr>
            <a:endParaRPr lang="en-GB" dirty="0">
              <a:latin typeface="Calibri" panose="020F0502020204030204" pitchFamily="34" charset="0"/>
              <a:cs typeface="Calibri" pitchFamily="34" charset="0"/>
            </a:endParaRPr>
          </a:p>
          <a:p>
            <a:pPr lvl="0"/>
            <a:r>
              <a:rPr lang="en-GB" dirty="0">
                <a:latin typeface="Calibri" panose="020F0502020204030204" pitchFamily="34" charset="0"/>
                <a:cs typeface="Calibri" pitchFamily="34" charset="0"/>
              </a:rPr>
              <a:t>A </a:t>
            </a:r>
            <a:r>
              <a:rPr lang="en-GB" dirty="0" smtClean="0">
                <a:latin typeface="Calibri" panose="020F0502020204030204" pitchFamily="34" charset="0"/>
                <a:cs typeface="Calibri" pitchFamily="34" charset="0"/>
              </a:rPr>
              <a:t>database is </a:t>
            </a:r>
            <a:r>
              <a:rPr lang="en-GB" dirty="0">
                <a:latin typeface="Calibri" panose="020F0502020204030204" pitchFamily="34" charset="0"/>
                <a:cs typeface="Calibri" pitchFamily="34" charset="0"/>
              </a:rPr>
              <a:t>a useful tool for many different types of applications - used </a:t>
            </a:r>
            <a:r>
              <a:rPr lang="en-GB" dirty="0" smtClean="0">
                <a:latin typeface="Calibri" panose="020F0502020204030204" pitchFamily="34" charset="0"/>
                <a:cs typeface="Calibri" pitchFamily="34" charset="0"/>
              </a:rPr>
              <a:t>mostly </a:t>
            </a:r>
            <a:r>
              <a:rPr lang="en-GB" dirty="0">
                <a:latin typeface="Calibri" panose="020F0502020204030204" pitchFamily="34" charset="0"/>
                <a:cs typeface="Calibri" pitchFamily="34" charset="0"/>
              </a:rPr>
              <a:t>with </a:t>
            </a:r>
            <a:r>
              <a:rPr lang="en-GB" dirty="0" smtClean="0">
                <a:latin typeface="Calibri" panose="020F0502020204030204" pitchFamily="34" charset="0"/>
                <a:cs typeface="Calibri" pitchFamily="34" charset="0"/>
              </a:rPr>
              <a:t>storing </a:t>
            </a:r>
            <a:r>
              <a:rPr lang="en-GB" dirty="0">
                <a:latin typeface="Calibri" panose="020F0502020204030204" pitchFamily="34" charset="0"/>
                <a:cs typeface="Calibri" pitchFamily="34" charset="0"/>
              </a:rPr>
              <a:t>data. There are built in </a:t>
            </a:r>
            <a:r>
              <a:rPr lang="en-GB" dirty="0" smtClean="0">
                <a:latin typeface="Calibri" panose="020F0502020204030204" pitchFamily="34" charset="0"/>
                <a:cs typeface="Calibri" pitchFamily="34" charset="0"/>
              </a:rPr>
              <a:t>functions/features that </a:t>
            </a:r>
            <a:r>
              <a:rPr lang="en-GB" dirty="0">
                <a:latin typeface="Calibri" panose="020F0502020204030204" pitchFamily="34" charset="0"/>
                <a:cs typeface="Calibri" pitchFamily="34" charset="0"/>
              </a:rPr>
              <a:t>can help you </a:t>
            </a:r>
            <a:r>
              <a:rPr lang="en-GB" dirty="0" smtClean="0">
                <a:latin typeface="Calibri" panose="020F0502020204030204" pitchFamily="34" charset="0"/>
                <a:cs typeface="Calibri" pitchFamily="34" charset="0"/>
              </a:rPr>
              <a:t>analyse the data and produce customised reports. </a:t>
            </a:r>
            <a:endParaRPr lang="en-GB" dirty="0">
              <a:latin typeface="Calibri" panose="020F0502020204030204" pitchFamily="34" charset="0"/>
              <a:cs typeface="Calibri" pitchFamily="34" charset="0"/>
            </a:endParaRPr>
          </a:p>
          <a:p>
            <a:pPr lvl="0"/>
            <a:endParaRPr lang="en-GB" dirty="0" smtClean="0">
              <a:latin typeface="Calibri" panose="020F0502020204030204" pitchFamily="34" charset="0"/>
              <a:cs typeface="Calibri" pitchFamily="34" charset="0"/>
            </a:endParaRPr>
          </a:p>
          <a:p>
            <a:pPr lvl="0"/>
            <a:r>
              <a:rPr lang="en-GB" dirty="0" smtClean="0">
                <a:latin typeface="Calibri" panose="020F0502020204030204" pitchFamily="34" charset="0"/>
                <a:cs typeface="Calibri" pitchFamily="34" charset="0"/>
              </a:rPr>
              <a:t>Databases </a:t>
            </a:r>
            <a:r>
              <a:rPr lang="en-GB" dirty="0">
                <a:latin typeface="Calibri" pitchFamily="34" charset="0"/>
                <a:cs typeface="Calibri" pitchFamily="34" charset="0"/>
              </a:rPr>
              <a:t>can store very large numbers of records efficiently (they take up little space</a:t>
            </a:r>
            <a:r>
              <a:rPr lang="en-GB" dirty="0" smtClean="0">
                <a:latin typeface="Calibri" pitchFamily="34" charset="0"/>
                <a:cs typeface="Calibri" pitchFamily="34" charset="0"/>
              </a:rPr>
              <a:t>).</a:t>
            </a:r>
          </a:p>
          <a:p>
            <a:pPr lvl="0"/>
            <a:endParaRPr lang="en-GB" dirty="0">
              <a:latin typeface="Calibri" pitchFamily="34" charset="0"/>
              <a:cs typeface="Calibri" pitchFamily="34" charset="0"/>
            </a:endParaRPr>
          </a:p>
          <a:p>
            <a:pPr marL="742950" lvl="1" indent="-285750">
              <a:buFont typeface="Wingdings" pitchFamily="2" charset="2"/>
              <a:buChar char="Ø"/>
            </a:pPr>
            <a:r>
              <a:rPr lang="en-GB" dirty="0">
                <a:latin typeface="Calibri" pitchFamily="34" charset="0"/>
                <a:cs typeface="Calibri" pitchFamily="34" charset="0"/>
              </a:rPr>
              <a:t>It is very quick and easy to find information.</a:t>
            </a:r>
          </a:p>
          <a:p>
            <a:pPr marL="742950" lvl="1" indent="-285750">
              <a:buFont typeface="Wingdings" pitchFamily="2" charset="2"/>
              <a:buChar char="Ø"/>
            </a:pPr>
            <a:r>
              <a:rPr lang="en-GB" dirty="0">
                <a:latin typeface="Calibri" pitchFamily="34" charset="0"/>
                <a:cs typeface="Calibri" pitchFamily="34" charset="0"/>
              </a:rPr>
              <a:t>It is easy to add new data and to edit or delete old data.</a:t>
            </a:r>
          </a:p>
          <a:p>
            <a:pPr marL="742950" lvl="1" indent="-285750">
              <a:buFont typeface="Wingdings" pitchFamily="2" charset="2"/>
              <a:buChar char="Ø"/>
            </a:pPr>
            <a:r>
              <a:rPr lang="en-GB" dirty="0">
                <a:latin typeface="Calibri" pitchFamily="34" charset="0"/>
                <a:cs typeface="Calibri" pitchFamily="34" charset="0"/>
              </a:rPr>
              <a:t>Data can be searched easily, </a:t>
            </a:r>
            <a:r>
              <a:rPr lang="en-GB" dirty="0" err="1">
                <a:latin typeface="Calibri" pitchFamily="34" charset="0"/>
                <a:cs typeface="Calibri" pitchFamily="34" charset="0"/>
              </a:rPr>
              <a:t>eg</a:t>
            </a:r>
            <a:r>
              <a:rPr lang="en-GB" dirty="0">
                <a:latin typeface="Calibri" pitchFamily="34" charset="0"/>
                <a:cs typeface="Calibri" pitchFamily="34" charset="0"/>
              </a:rPr>
              <a:t> 'find all Ford cars'.</a:t>
            </a:r>
          </a:p>
          <a:p>
            <a:pPr marL="742950" lvl="1" indent="-285750">
              <a:buFont typeface="Wingdings" pitchFamily="2" charset="2"/>
              <a:buChar char="Ø"/>
            </a:pPr>
            <a:r>
              <a:rPr lang="en-GB" dirty="0">
                <a:latin typeface="Calibri" pitchFamily="34" charset="0"/>
                <a:cs typeface="Calibri" pitchFamily="34" charset="0"/>
              </a:rPr>
              <a:t>Data can be sorted easily, for example into 'date first registered' order.</a:t>
            </a:r>
          </a:p>
          <a:p>
            <a:pPr marL="742950" lvl="1" indent="-285750">
              <a:buFont typeface="Wingdings" pitchFamily="2" charset="2"/>
              <a:buChar char="Ø"/>
            </a:pPr>
            <a:r>
              <a:rPr lang="en-GB" dirty="0">
                <a:latin typeface="Calibri" pitchFamily="34" charset="0"/>
                <a:cs typeface="Calibri" pitchFamily="34" charset="0"/>
              </a:rPr>
              <a:t>Data can be imported into other applications, for example a mail-merge letter to a customer saying that an MOT test is due.</a:t>
            </a:r>
          </a:p>
          <a:p>
            <a:pPr marL="742950" lvl="1" indent="-285750">
              <a:buFont typeface="Wingdings" pitchFamily="2" charset="2"/>
              <a:buChar char="Ø"/>
            </a:pPr>
            <a:r>
              <a:rPr lang="en-GB" dirty="0">
                <a:latin typeface="Calibri" pitchFamily="34" charset="0"/>
                <a:cs typeface="Calibri" pitchFamily="34" charset="0"/>
              </a:rPr>
              <a:t>More than one person can access the same database at the same time - multi-access.</a:t>
            </a:r>
          </a:p>
          <a:p>
            <a:pPr marL="742950" lvl="1" indent="-285750">
              <a:buFont typeface="Wingdings" pitchFamily="2" charset="2"/>
              <a:buChar char="Ø"/>
            </a:pPr>
            <a:r>
              <a:rPr lang="en-GB" dirty="0">
                <a:latin typeface="Calibri" pitchFamily="34" charset="0"/>
                <a:cs typeface="Calibri" pitchFamily="34" charset="0"/>
              </a:rPr>
              <a:t>Security may be better than in paper files.</a:t>
            </a:r>
          </a:p>
          <a:p>
            <a:pPr marL="365125" indent="-365125"/>
            <a:endParaRPr lang="en-GB" sz="1600" dirty="0">
              <a:latin typeface="Calibri" pitchFamily="34" charset="0"/>
              <a:cs typeface="Calibri" pitchFamily="34" charset="0"/>
            </a:endParaRPr>
          </a:p>
          <a:p>
            <a:pPr marL="285750" lvl="0" indent="-285750">
              <a:buFont typeface="Wingdings" panose="05000000000000000000" pitchFamily="2" charset="2"/>
              <a:buChar char="ü"/>
            </a:pPr>
            <a:endParaRPr lang="en-GB" sz="1600" dirty="0" smtClean="0">
              <a:latin typeface="Calibri" panose="020F0502020204030204" pitchFamily="34" charset="0"/>
            </a:endParaRPr>
          </a:p>
          <a:p>
            <a:pPr marL="365125" lvl="0" indent="-365125">
              <a:buNone/>
            </a:pPr>
            <a:endParaRPr lang="en-GB" sz="2000" dirty="0">
              <a:latin typeface="Calibri" panose="020F0502020204030204" pitchFamily="34" charset="0"/>
            </a:endParaRPr>
          </a:p>
          <a:p>
            <a:endParaRPr lang="en-GB" sz="1600" dirty="0">
              <a:latin typeface="Calibri" panose="020F0502020204030204" pitchFamily="34" charset="0"/>
            </a:endParaRPr>
          </a:p>
        </p:txBody>
      </p:sp>
    </p:spTree>
    <p:extLst>
      <p:ext uri="{BB962C8B-B14F-4D97-AF65-F5344CB8AC3E}">
        <p14:creationId xmlns:p14="http://schemas.microsoft.com/office/powerpoint/2010/main" val="31233492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08"/>
            <a:ext cx="8229600" cy="5309212"/>
          </a:xfrm>
        </p:spPr>
        <p:txBody>
          <a:bodyPr>
            <a:noAutofit/>
          </a:bodyPr>
          <a:lstStyle/>
          <a:p>
            <a:pPr lvl="0"/>
            <a:endParaRPr lang="en-GB" sz="1800" dirty="0"/>
          </a:p>
          <a:p>
            <a:pPr marL="0" indent="0">
              <a:buNone/>
            </a:pPr>
            <a:r>
              <a:rPr lang="en-GB" sz="1800" dirty="0" smtClean="0"/>
              <a:t>A </a:t>
            </a:r>
            <a:r>
              <a:rPr lang="en-GB" sz="1800" dirty="0"/>
              <a:t>database table is similar in appearance to a </a:t>
            </a:r>
            <a:r>
              <a:rPr lang="en-GB" sz="1800" dirty="0" err="1"/>
              <a:t>spreadsheet</a:t>
            </a:r>
            <a:r>
              <a:rPr lang="en-GB" sz="1800" dirty="0"/>
              <a:t>, in that data is stored in rows and </a:t>
            </a:r>
            <a:r>
              <a:rPr lang="en-GB" sz="1800" dirty="0" smtClean="0"/>
              <a:t>columns (flat file).</a:t>
            </a:r>
          </a:p>
          <a:p>
            <a:pPr marL="0" indent="0">
              <a:buNone/>
            </a:pPr>
            <a:r>
              <a:rPr lang="en-GB" sz="1800" dirty="0" smtClean="0"/>
              <a:t>As </a:t>
            </a:r>
            <a:r>
              <a:rPr lang="en-GB" sz="1800" dirty="0"/>
              <a:t>a result, it is usually quite easy to import a </a:t>
            </a:r>
            <a:r>
              <a:rPr lang="en-GB" sz="1800" dirty="0" err="1"/>
              <a:t>spreadsheet</a:t>
            </a:r>
            <a:r>
              <a:rPr lang="en-GB" sz="1800" dirty="0"/>
              <a:t> into a database table. </a:t>
            </a:r>
            <a:endParaRPr lang="en-GB" sz="1800" dirty="0" smtClean="0"/>
          </a:p>
          <a:p>
            <a:pPr marL="0" indent="0">
              <a:buNone/>
            </a:pPr>
            <a:r>
              <a:rPr lang="en-GB" sz="1800" dirty="0" smtClean="0"/>
              <a:t>The </a:t>
            </a:r>
            <a:r>
              <a:rPr lang="en-GB" sz="1800" dirty="0"/>
              <a:t>main difference between storing your data in a </a:t>
            </a:r>
            <a:r>
              <a:rPr lang="en-GB" sz="1800" dirty="0" err="1"/>
              <a:t>spreadsheet</a:t>
            </a:r>
            <a:r>
              <a:rPr lang="en-GB" sz="1800" dirty="0"/>
              <a:t> and storing it in a database is in how the data is organized</a:t>
            </a:r>
            <a:r>
              <a:rPr lang="en-GB" sz="1800" dirty="0" smtClean="0"/>
              <a:t>.</a:t>
            </a:r>
          </a:p>
          <a:p>
            <a:pPr marL="0" indent="0">
              <a:buNone/>
            </a:pPr>
            <a:r>
              <a:rPr lang="en-GB" sz="1800" dirty="0" smtClean="0"/>
              <a:t>A relational database holds its data over a number of tables not just one. Records within the table are linked (related) to data held in other tables.</a:t>
            </a:r>
            <a:endParaRPr lang="en-GB" sz="1800" dirty="0"/>
          </a:p>
          <a:p>
            <a:endParaRPr lang="en-GB" sz="1800" dirty="0" smtClean="0"/>
          </a:p>
          <a:p>
            <a:pPr marL="400050" lvl="1">
              <a:buClr>
                <a:schemeClr val="accent1"/>
              </a:buClr>
              <a:buSzPct val="70000"/>
              <a:defRPr/>
            </a:pPr>
            <a:r>
              <a:rPr lang="en-GB" sz="1800" b="1" i="1" dirty="0"/>
              <a:t>Task </a:t>
            </a:r>
            <a:r>
              <a:rPr lang="en-GB" sz="1800" b="1" i="1" dirty="0" smtClean="0"/>
              <a:t>1 </a:t>
            </a:r>
            <a:r>
              <a:rPr lang="en-GB" sz="1800" b="1" i="1" dirty="0"/>
              <a:t>(</a:t>
            </a:r>
            <a:r>
              <a:rPr lang="en-GB" sz="1800" b="1" i="1" dirty="0" smtClean="0"/>
              <a:t>P1.1)</a:t>
            </a:r>
            <a:r>
              <a:rPr lang="en-GB" sz="1800" dirty="0" smtClean="0"/>
              <a:t> </a:t>
            </a:r>
            <a:r>
              <a:rPr lang="en-GB" sz="1800" dirty="0"/>
              <a:t>– What </a:t>
            </a:r>
            <a:r>
              <a:rPr lang="en-GB" sz="1800" dirty="0" smtClean="0"/>
              <a:t>is a database? </a:t>
            </a:r>
            <a:r>
              <a:rPr lang="en-GB" sz="1800" dirty="0"/>
              <a:t>Give examples.</a:t>
            </a:r>
          </a:p>
          <a:p>
            <a:pPr marL="400050" lvl="1">
              <a:spcAft>
                <a:spcPts val="0"/>
              </a:spcAft>
              <a:buSzPct val="70000"/>
              <a:defRPr/>
            </a:pPr>
            <a:endParaRPr lang="en-GB" dirty="0"/>
          </a:p>
          <a:p>
            <a:endParaRPr lang="en-GB" sz="1800" dirty="0" smtClean="0"/>
          </a:p>
          <a:p>
            <a:endParaRPr lang="en-GB" sz="1800" dirty="0"/>
          </a:p>
        </p:txBody>
      </p:sp>
      <p:sp>
        <p:nvSpPr>
          <p:cNvPr id="3" name="Title 2"/>
          <p:cNvSpPr>
            <a:spLocks noGrp="1"/>
          </p:cNvSpPr>
          <p:nvPr>
            <p:ph type="title"/>
          </p:nvPr>
        </p:nvSpPr>
        <p:spPr/>
        <p:txBody>
          <a:bodyPr>
            <a:normAutofit fontScale="90000"/>
          </a:bodyPr>
          <a:lstStyle/>
          <a:p>
            <a:r>
              <a:rPr lang="en-GB" dirty="0"/>
              <a:t>1 - What is a Database?</a:t>
            </a:r>
          </a:p>
        </p:txBody>
      </p:sp>
    </p:spTree>
    <p:extLst>
      <p:ext uri="{BB962C8B-B14F-4D97-AF65-F5344CB8AC3E}">
        <p14:creationId xmlns:p14="http://schemas.microsoft.com/office/powerpoint/2010/main" val="19051276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77688" y="332656"/>
            <a:ext cx="8686800" cy="792088"/>
          </a:xfrm>
        </p:spPr>
        <p:txBody>
          <a:bodyPr>
            <a:normAutofit/>
          </a:bodyPr>
          <a:lstStyle/>
          <a:p>
            <a:r>
              <a:rPr lang="en-GB" sz="4000" b="1" dirty="0" smtClean="0"/>
              <a:t> 2 - Database Objects</a:t>
            </a:r>
          </a:p>
        </p:txBody>
      </p:sp>
      <p:sp>
        <p:nvSpPr>
          <p:cNvPr id="5" name="Content Placeholder 2"/>
          <p:cNvSpPr txBox="1">
            <a:spLocks/>
          </p:cNvSpPr>
          <p:nvPr/>
        </p:nvSpPr>
        <p:spPr bwMode="auto">
          <a:xfrm>
            <a:off x="251520" y="1124744"/>
            <a:ext cx="8640960" cy="530750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noAutofit/>
          </a:bodyPr>
          <a:lstStyle/>
          <a:p>
            <a:pPr marL="182563" lvl="1" fontAlgn="auto">
              <a:spcBef>
                <a:spcPts val="0"/>
              </a:spcBef>
              <a:spcAft>
                <a:spcPts val="0"/>
              </a:spcAft>
              <a:buClr>
                <a:schemeClr val="accent1"/>
              </a:buClr>
              <a:buSzPct val="70000"/>
              <a:defRPr/>
            </a:pPr>
            <a:r>
              <a:rPr lang="en-GB" sz="2000" b="1" dirty="0" smtClean="0">
                <a:latin typeface="Calibri" pitchFamily="34" charset="0"/>
                <a:cs typeface="Calibri" pitchFamily="34" charset="0"/>
              </a:rPr>
              <a:t>Tables</a:t>
            </a:r>
          </a:p>
          <a:p>
            <a:pPr marL="182563" lvl="1">
              <a:buClr>
                <a:schemeClr val="accent1"/>
              </a:buClr>
              <a:buSzPct val="70000"/>
              <a:buFont typeface="Wingdings" pitchFamily="2" charset="2"/>
              <a:buChar char="Ø"/>
              <a:defRPr/>
            </a:pPr>
            <a:r>
              <a:rPr lang="en-GB" sz="2000" dirty="0" smtClean="0">
                <a:latin typeface="Calibri" pitchFamily="34" charset="0"/>
                <a:cs typeface="Calibri" pitchFamily="34" charset="0"/>
              </a:rPr>
              <a:t>A </a:t>
            </a:r>
            <a:r>
              <a:rPr lang="en-GB" sz="2000" dirty="0">
                <a:latin typeface="Calibri" pitchFamily="34" charset="0"/>
                <a:cs typeface="Calibri" pitchFamily="34" charset="0"/>
              </a:rPr>
              <a:t>table is a data structure that organizes information into </a:t>
            </a:r>
            <a:r>
              <a:rPr lang="en-GB" sz="2000" dirty="0">
                <a:latin typeface="Calibri" pitchFamily="34" charset="0"/>
                <a:cs typeface="Calibri" pitchFamily="34" charset="0"/>
                <a:hlinkClick r:id="rId3" action="ppaction://hlinkfile"/>
              </a:rPr>
              <a:t>rows</a:t>
            </a:r>
            <a:r>
              <a:rPr lang="en-GB" sz="2000" dirty="0">
                <a:latin typeface="Calibri" pitchFamily="34" charset="0"/>
                <a:cs typeface="Calibri" pitchFamily="34" charset="0"/>
              </a:rPr>
              <a:t> and </a:t>
            </a:r>
            <a:r>
              <a:rPr lang="en-GB" sz="2000" dirty="0">
                <a:latin typeface="Calibri" pitchFamily="34" charset="0"/>
                <a:cs typeface="Calibri" pitchFamily="34" charset="0"/>
                <a:hlinkClick r:id="rId4" action="ppaction://hlinkfile"/>
              </a:rPr>
              <a:t>columns</a:t>
            </a:r>
            <a:r>
              <a:rPr lang="en-GB" sz="2000" dirty="0">
                <a:latin typeface="Calibri" pitchFamily="34" charset="0"/>
                <a:cs typeface="Calibri" pitchFamily="34" charset="0"/>
              </a:rPr>
              <a:t>. A database table is similar in appearance to a </a:t>
            </a:r>
            <a:r>
              <a:rPr lang="en-GB" sz="2000" dirty="0" err="1">
                <a:latin typeface="Calibri" pitchFamily="34" charset="0"/>
                <a:cs typeface="Calibri" pitchFamily="34" charset="0"/>
              </a:rPr>
              <a:t>spreadsheet</a:t>
            </a:r>
            <a:r>
              <a:rPr lang="en-GB" sz="2000" dirty="0">
                <a:latin typeface="Calibri" pitchFamily="34" charset="0"/>
                <a:cs typeface="Calibri" pitchFamily="34" charset="0"/>
              </a:rPr>
              <a:t>.</a:t>
            </a:r>
          </a:p>
          <a:p>
            <a:pPr marL="182563" lvl="1" fontAlgn="auto">
              <a:spcBef>
                <a:spcPts val="0"/>
              </a:spcBef>
              <a:spcAft>
                <a:spcPts val="0"/>
              </a:spcAft>
              <a:buClr>
                <a:schemeClr val="accent1"/>
              </a:buClr>
              <a:buSzPct val="70000"/>
              <a:defRPr/>
            </a:pPr>
            <a:endParaRPr lang="en-GB" sz="1100" dirty="0" smtClean="0">
              <a:latin typeface="Calibri" pitchFamily="34" charset="0"/>
              <a:cs typeface="Calibri" pitchFamily="34" charset="0"/>
            </a:endParaRPr>
          </a:p>
          <a:p>
            <a:pPr marL="182563" lvl="1" fontAlgn="auto">
              <a:spcBef>
                <a:spcPts val="0"/>
              </a:spcBef>
              <a:spcAft>
                <a:spcPts val="0"/>
              </a:spcAft>
              <a:buClr>
                <a:schemeClr val="accent1"/>
              </a:buClr>
              <a:buSzPct val="70000"/>
              <a:defRPr/>
            </a:pPr>
            <a:r>
              <a:rPr lang="en-GB" sz="2000" b="1" dirty="0" smtClean="0">
                <a:latin typeface="Calibri" pitchFamily="34" charset="0"/>
                <a:cs typeface="Calibri" pitchFamily="34" charset="0"/>
              </a:rPr>
              <a:t>Queries</a:t>
            </a:r>
            <a:endParaRPr lang="en-GB" sz="2000" b="1" dirty="0">
              <a:latin typeface="Calibri" pitchFamily="34" charset="0"/>
              <a:cs typeface="Calibri" pitchFamily="34" charset="0"/>
            </a:endParaRPr>
          </a:p>
          <a:p>
            <a:pPr marL="182563" lvl="1">
              <a:buClr>
                <a:schemeClr val="accent1"/>
              </a:buClr>
              <a:buSzPct val="70000"/>
              <a:buFont typeface="Wingdings" pitchFamily="2" charset="2"/>
              <a:buChar char="Ø"/>
              <a:defRPr/>
            </a:pPr>
            <a:r>
              <a:rPr lang="en-GB" sz="2000" dirty="0">
                <a:latin typeface="Calibri" pitchFamily="34" charset="0"/>
                <a:cs typeface="Calibri" pitchFamily="34" charset="0"/>
              </a:rPr>
              <a:t>Queries are the real workhorses in a database, and can perform many different functions. Their most common function is to retrieve specific data from the tables. </a:t>
            </a:r>
          </a:p>
          <a:p>
            <a:pPr marL="182563" lvl="1">
              <a:spcBef>
                <a:spcPct val="0"/>
              </a:spcBef>
              <a:buFont typeface="Wingdings" pitchFamily="2" charset="2"/>
              <a:buChar char="Ø"/>
            </a:pPr>
            <a:endParaRPr lang="en-GB" sz="1100" dirty="0" smtClean="0">
              <a:latin typeface="Calibri" pitchFamily="34" charset="0"/>
              <a:cs typeface="Calibri" pitchFamily="34" charset="0"/>
            </a:endParaRPr>
          </a:p>
          <a:p>
            <a:pPr marL="182563" lvl="1" fontAlgn="auto">
              <a:spcBef>
                <a:spcPts val="0"/>
              </a:spcBef>
              <a:spcAft>
                <a:spcPts val="0"/>
              </a:spcAft>
              <a:buClr>
                <a:schemeClr val="accent1"/>
              </a:buClr>
              <a:buSzPct val="70000"/>
              <a:defRPr/>
            </a:pPr>
            <a:r>
              <a:rPr lang="en-GB" sz="2000" b="1" dirty="0" smtClean="0">
                <a:latin typeface="Calibri" pitchFamily="34" charset="0"/>
                <a:cs typeface="Calibri" pitchFamily="34" charset="0"/>
              </a:rPr>
              <a:t>Forms</a:t>
            </a:r>
          </a:p>
          <a:p>
            <a:pPr marL="182563" lvl="1" fontAlgn="auto">
              <a:spcBef>
                <a:spcPts val="0"/>
              </a:spcBef>
              <a:spcAft>
                <a:spcPts val="0"/>
              </a:spcAft>
              <a:buClr>
                <a:schemeClr val="accent1"/>
              </a:buClr>
              <a:buSzPct val="70000"/>
              <a:buFont typeface="Wingdings" pitchFamily="2" charset="2"/>
              <a:buChar char="Ø"/>
              <a:defRPr/>
            </a:pPr>
            <a:r>
              <a:rPr lang="en-GB" sz="2000" dirty="0">
                <a:latin typeface="Calibri" pitchFamily="34" charset="0"/>
                <a:cs typeface="Calibri" pitchFamily="34" charset="0"/>
              </a:rPr>
              <a:t>Forms are sometimes referred to as "data entry screens." They are the interfaces you use to work with your data</a:t>
            </a:r>
            <a:endParaRPr lang="en-GB" sz="2000" dirty="0" smtClean="0">
              <a:latin typeface="Calibri" pitchFamily="34" charset="0"/>
              <a:cs typeface="Calibri" pitchFamily="34" charset="0"/>
            </a:endParaRPr>
          </a:p>
          <a:p>
            <a:pPr marL="182563" lvl="1" fontAlgn="auto">
              <a:spcBef>
                <a:spcPts val="0"/>
              </a:spcBef>
              <a:spcAft>
                <a:spcPts val="0"/>
              </a:spcAft>
              <a:buClr>
                <a:schemeClr val="accent1"/>
              </a:buClr>
              <a:buSzPct val="70000"/>
              <a:defRPr/>
            </a:pPr>
            <a:endParaRPr lang="en-GB" sz="1050" dirty="0" smtClean="0">
              <a:latin typeface="Calibri" pitchFamily="34" charset="0"/>
              <a:cs typeface="Calibri" pitchFamily="34" charset="0"/>
            </a:endParaRPr>
          </a:p>
          <a:p>
            <a:pPr marL="182563" lvl="1" fontAlgn="auto">
              <a:spcBef>
                <a:spcPts val="0"/>
              </a:spcBef>
              <a:spcAft>
                <a:spcPts val="0"/>
              </a:spcAft>
              <a:buClr>
                <a:schemeClr val="accent1"/>
              </a:buClr>
              <a:buSzPct val="70000"/>
              <a:defRPr/>
            </a:pPr>
            <a:r>
              <a:rPr lang="en-GB" sz="2000" b="1" dirty="0" smtClean="0">
                <a:latin typeface="Calibri" pitchFamily="34" charset="0"/>
                <a:cs typeface="Calibri" pitchFamily="34" charset="0"/>
              </a:rPr>
              <a:t>Reports</a:t>
            </a:r>
          </a:p>
          <a:p>
            <a:pPr marL="182563" lvl="1" fontAlgn="auto">
              <a:spcBef>
                <a:spcPts val="0"/>
              </a:spcBef>
              <a:spcAft>
                <a:spcPts val="0"/>
              </a:spcAft>
              <a:buClr>
                <a:schemeClr val="accent1"/>
              </a:buClr>
              <a:buSzPct val="70000"/>
              <a:buFont typeface="Wingdings" pitchFamily="2" charset="2"/>
              <a:buChar char="Ø"/>
              <a:defRPr/>
            </a:pPr>
            <a:r>
              <a:rPr lang="en-GB" sz="2000" dirty="0">
                <a:latin typeface="Calibri" pitchFamily="34" charset="0"/>
                <a:cs typeface="Calibri" pitchFamily="34" charset="0"/>
              </a:rPr>
              <a:t>Reports are what you use to summarize and present data in the tables. A report usually answers a specific </a:t>
            </a:r>
            <a:r>
              <a:rPr lang="en-GB" sz="2000" dirty="0" smtClean="0">
                <a:latin typeface="Calibri" pitchFamily="34" charset="0"/>
                <a:cs typeface="Calibri" pitchFamily="34" charset="0"/>
              </a:rPr>
              <a:t>question.</a:t>
            </a:r>
          </a:p>
          <a:p>
            <a:pPr marL="400050" lvl="1" fontAlgn="auto">
              <a:spcBef>
                <a:spcPts val="0"/>
              </a:spcBef>
              <a:spcAft>
                <a:spcPts val="0"/>
              </a:spcAft>
              <a:buClr>
                <a:schemeClr val="accent1"/>
              </a:buClr>
              <a:buSzPct val="70000"/>
              <a:defRPr/>
            </a:pPr>
            <a:endParaRPr lang="en-GB" sz="2000" dirty="0">
              <a:latin typeface="Calibri" pitchFamily="34" charset="0"/>
              <a:cs typeface="Calibri" pitchFamily="34" charset="0"/>
            </a:endParaRPr>
          </a:p>
          <a:p>
            <a:pPr marL="400050" lvl="1">
              <a:buClr>
                <a:schemeClr val="accent1"/>
              </a:buClr>
              <a:buSzPct val="70000"/>
              <a:defRPr/>
            </a:pPr>
            <a:r>
              <a:rPr lang="en-GB" sz="2000" b="1" i="1" dirty="0">
                <a:latin typeface="Calibri" panose="020F0502020204030204" pitchFamily="34" charset="0"/>
              </a:rPr>
              <a:t>Task </a:t>
            </a:r>
            <a:r>
              <a:rPr lang="en-GB" sz="2000" b="1" i="1" dirty="0" smtClean="0">
                <a:latin typeface="Calibri" panose="020F0502020204030204" pitchFamily="34" charset="0"/>
              </a:rPr>
              <a:t>2 </a:t>
            </a:r>
            <a:r>
              <a:rPr lang="en-GB" sz="2000" b="1" i="1" dirty="0">
                <a:latin typeface="Calibri" panose="020F0502020204030204" pitchFamily="34" charset="0"/>
              </a:rPr>
              <a:t>(P1.2)</a:t>
            </a:r>
            <a:r>
              <a:rPr lang="en-GB" sz="2000" dirty="0">
                <a:latin typeface="Calibri" panose="020F0502020204030204" pitchFamily="34" charset="0"/>
              </a:rPr>
              <a:t> – </a:t>
            </a:r>
            <a:r>
              <a:rPr lang="en-GB" sz="2000" dirty="0" smtClean="0">
                <a:latin typeface="Calibri" panose="020F0502020204030204" pitchFamily="34" charset="0"/>
              </a:rPr>
              <a:t>Describe the </a:t>
            </a:r>
            <a:r>
              <a:rPr lang="en-GB" sz="2000" dirty="0">
                <a:latin typeface="Calibri" panose="020F0502020204030204" pitchFamily="34" charset="0"/>
              </a:rPr>
              <a:t>above database objects. Give examples.</a:t>
            </a:r>
          </a:p>
          <a:p>
            <a:pPr marL="400050" lvl="1" fontAlgn="auto">
              <a:spcBef>
                <a:spcPts val="0"/>
              </a:spcBef>
              <a:spcAft>
                <a:spcPts val="0"/>
              </a:spcAft>
              <a:buClr>
                <a:schemeClr val="accent1"/>
              </a:buClr>
              <a:buSzPct val="70000"/>
              <a:defRPr/>
            </a:pPr>
            <a:endParaRPr lang="en-GB" sz="2000" dirty="0" smtClean="0">
              <a:latin typeface="Calibri" pitchFamily="34" charset="0"/>
              <a:cs typeface="Calibri" pitchFamily="34" charset="0"/>
            </a:endParaRPr>
          </a:p>
          <a:p>
            <a:pPr marL="400050" lvl="1" fontAlgn="auto">
              <a:spcBef>
                <a:spcPts val="0"/>
              </a:spcBef>
              <a:spcAft>
                <a:spcPts val="0"/>
              </a:spcAft>
              <a:buClr>
                <a:schemeClr val="accent1"/>
              </a:buClr>
              <a:buSzPct val="70000"/>
              <a:defRPr/>
            </a:pPr>
            <a:endParaRPr lang="en-GB" sz="2000" dirty="0" smtClean="0">
              <a:latin typeface="Calibri" pitchFamily="34" charset="0"/>
              <a:cs typeface="Calibri" pitchFamily="34" charset="0"/>
            </a:endParaRPr>
          </a:p>
        </p:txBody>
      </p:sp>
    </p:spTree>
    <p:extLst>
      <p:ext uri="{BB962C8B-B14F-4D97-AF65-F5344CB8AC3E}">
        <p14:creationId xmlns:p14="http://schemas.microsoft.com/office/powerpoint/2010/main" val="24789053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51520" y="404664"/>
            <a:ext cx="8686800" cy="713240"/>
          </a:xfrm>
        </p:spPr>
        <p:txBody>
          <a:bodyPr>
            <a:normAutofit/>
          </a:bodyPr>
          <a:lstStyle/>
          <a:p>
            <a:r>
              <a:rPr lang="en-GB" sz="4000" b="1" dirty="0" smtClean="0"/>
              <a:t> 3 - Naming Conventions</a:t>
            </a:r>
          </a:p>
        </p:txBody>
      </p:sp>
      <p:sp>
        <p:nvSpPr>
          <p:cNvPr id="5" name="Content Placeholder 2"/>
          <p:cNvSpPr txBox="1">
            <a:spLocks/>
          </p:cNvSpPr>
          <p:nvPr/>
        </p:nvSpPr>
        <p:spPr bwMode="auto">
          <a:xfrm>
            <a:off x="251520" y="1073826"/>
            <a:ext cx="8712968" cy="5235494"/>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noAutofit/>
          </a:bodyPr>
          <a:lstStyle/>
          <a:p>
            <a:pPr marL="3175" lvl="1" algn="ctr" fontAlgn="auto">
              <a:spcBef>
                <a:spcPts val="0"/>
              </a:spcBef>
              <a:spcAft>
                <a:spcPts val="0"/>
              </a:spcAft>
              <a:buClr>
                <a:schemeClr val="accent1"/>
              </a:buClr>
              <a:buSzPct val="70000"/>
              <a:defRPr/>
            </a:pPr>
            <a:r>
              <a:rPr lang="en-GB" sz="2000" b="1" dirty="0" err="1">
                <a:latin typeface="Calibri" panose="020F0502020204030204" pitchFamily="34" charset="0"/>
              </a:rPr>
              <a:t>Leszynski</a:t>
            </a:r>
            <a:r>
              <a:rPr lang="en-GB" sz="2000" b="1" dirty="0">
                <a:latin typeface="Calibri" panose="020F0502020204030204" pitchFamily="34" charset="0"/>
              </a:rPr>
              <a:t> Naming Convention – Standardising your </a:t>
            </a:r>
            <a:r>
              <a:rPr lang="en-GB" sz="2000" b="1" dirty="0" smtClean="0">
                <a:latin typeface="Calibri" panose="020F0502020204030204" pitchFamily="34" charset="0"/>
              </a:rPr>
              <a:t>Database</a:t>
            </a:r>
          </a:p>
          <a:p>
            <a:pPr marL="3175" lvl="1" fontAlgn="auto">
              <a:spcBef>
                <a:spcPts val="0"/>
              </a:spcBef>
              <a:spcAft>
                <a:spcPts val="0"/>
              </a:spcAft>
              <a:buClr>
                <a:schemeClr val="accent1"/>
              </a:buClr>
              <a:buSzPct val="70000"/>
              <a:defRPr/>
            </a:pPr>
            <a:endParaRPr lang="en-GB" sz="2000" b="1" dirty="0">
              <a:latin typeface="Calibri" pitchFamily="34" charset="0"/>
              <a:cs typeface="Calibri" pitchFamily="34" charset="0"/>
            </a:endParaRPr>
          </a:p>
          <a:p>
            <a:r>
              <a:rPr lang="en-GB" sz="2000" dirty="0">
                <a:latin typeface="Calibri" panose="020F0502020204030204" pitchFamily="34" charset="0"/>
              </a:rPr>
              <a:t>When designing a database a good way to name all of the elements are:</a:t>
            </a:r>
          </a:p>
          <a:p>
            <a:pPr marL="800100" lvl="1" indent="-342900">
              <a:buFont typeface="Wingdings" panose="05000000000000000000" pitchFamily="2" charset="2"/>
              <a:buChar char="ü"/>
            </a:pPr>
            <a:r>
              <a:rPr lang="en-GB" sz="2000" dirty="0">
                <a:latin typeface="Calibri" panose="020F0502020204030204" pitchFamily="34" charset="0"/>
              </a:rPr>
              <a:t>Tables – </a:t>
            </a:r>
            <a:r>
              <a:rPr lang="en-GB" sz="2000" dirty="0" err="1">
                <a:latin typeface="Calibri" panose="020F0502020204030204" pitchFamily="34" charset="0"/>
              </a:rPr>
              <a:t>Tbl_name</a:t>
            </a:r>
            <a:endParaRPr lang="en-GB" sz="2000" dirty="0">
              <a:latin typeface="Calibri" panose="020F0502020204030204" pitchFamily="34" charset="0"/>
            </a:endParaRPr>
          </a:p>
          <a:p>
            <a:pPr marL="800100" lvl="1" indent="-342900">
              <a:buFont typeface="Wingdings" panose="05000000000000000000" pitchFamily="2" charset="2"/>
              <a:buChar char="ü"/>
            </a:pPr>
            <a:r>
              <a:rPr lang="en-GB" sz="2000" dirty="0">
                <a:latin typeface="Calibri" panose="020F0502020204030204" pitchFamily="34" charset="0"/>
              </a:rPr>
              <a:t>Query – </a:t>
            </a:r>
            <a:r>
              <a:rPr lang="en-GB" sz="2000" dirty="0" err="1">
                <a:latin typeface="Calibri" panose="020F0502020204030204" pitchFamily="34" charset="0"/>
              </a:rPr>
              <a:t>Qry_name</a:t>
            </a:r>
            <a:endParaRPr lang="en-GB" sz="2000" dirty="0">
              <a:latin typeface="Calibri" panose="020F0502020204030204" pitchFamily="34" charset="0"/>
            </a:endParaRPr>
          </a:p>
          <a:p>
            <a:pPr marL="800100" lvl="1" indent="-342900">
              <a:buFont typeface="Wingdings" panose="05000000000000000000" pitchFamily="2" charset="2"/>
              <a:buChar char="ü"/>
            </a:pPr>
            <a:r>
              <a:rPr lang="en-GB" sz="2000" dirty="0">
                <a:latin typeface="Calibri" panose="020F0502020204030204" pitchFamily="34" charset="0"/>
              </a:rPr>
              <a:t>Forms – </a:t>
            </a:r>
            <a:r>
              <a:rPr lang="en-GB" sz="2000" dirty="0" err="1">
                <a:latin typeface="Calibri" panose="020F0502020204030204" pitchFamily="34" charset="0"/>
              </a:rPr>
              <a:t>Frm_name</a:t>
            </a:r>
            <a:endParaRPr lang="en-GB" sz="2000" dirty="0">
              <a:latin typeface="Calibri" panose="020F0502020204030204" pitchFamily="34" charset="0"/>
            </a:endParaRPr>
          </a:p>
          <a:p>
            <a:pPr marL="800100" lvl="1" indent="-342900">
              <a:buFont typeface="Wingdings" panose="05000000000000000000" pitchFamily="2" charset="2"/>
              <a:buChar char="ü"/>
            </a:pPr>
            <a:r>
              <a:rPr lang="en-GB" sz="2000" dirty="0">
                <a:latin typeface="Calibri" panose="020F0502020204030204" pitchFamily="34" charset="0"/>
              </a:rPr>
              <a:t>Reports – </a:t>
            </a:r>
            <a:r>
              <a:rPr lang="en-GB" sz="2000" dirty="0" err="1" smtClean="0">
                <a:latin typeface="Calibri" panose="020F0502020204030204" pitchFamily="34" charset="0"/>
              </a:rPr>
              <a:t>Rpt_name</a:t>
            </a:r>
            <a:endParaRPr lang="en-GB" sz="2000" dirty="0">
              <a:latin typeface="Calibri" panose="020F0502020204030204" pitchFamily="34" charset="0"/>
            </a:endParaRPr>
          </a:p>
          <a:p>
            <a:pPr lvl="1"/>
            <a:endParaRPr lang="en-GB" sz="2000" dirty="0" smtClean="0">
              <a:latin typeface="Calibri" panose="020F0502020204030204" pitchFamily="34" charset="0"/>
            </a:endParaRPr>
          </a:p>
          <a:p>
            <a:pPr marL="0" lvl="1"/>
            <a:r>
              <a:rPr lang="en-GB" sz="2000" dirty="0" smtClean="0">
                <a:latin typeface="Calibri" panose="020F0502020204030204" pitchFamily="34" charset="0"/>
              </a:rPr>
              <a:t>Where </a:t>
            </a:r>
            <a:r>
              <a:rPr lang="en-GB" sz="2000" dirty="0">
                <a:latin typeface="Calibri" panose="020F0502020204030204" pitchFamily="34" charset="0"/>
              </a:rPr>
              <a:t>name represents the content or purpose of the element.</a:t>
            </a:r>
          </a:p>
          <a:p>
            <a:pPr lvl="1"/>
            <a:r>
              <a:rPr lang="en-GB" sz="2000" dirty="0">
                <a:latin typeface="Calibri" panose="020F0502020204030204" pitchFamily="34" charset="0"/>
              </a:rPr>
              <a:t>For example </a:t>
            </a:r>
          </a:p>
          <a:p>
            <a:pPr lvl="2"/>
            <a:r>
              <a:rPr lang="en-GB" sz="2000" dirty="0" err="1">
                <a:latin typeface="Calibri" panose="020F0502020204030204" pitchFamily="34" charset="0"/>
              </a:rPr>
              <a:t>Tbl_customer</a:t>
            </a:r>
            <a:r>
              <a:rPr lang="en-GB" sz="2000" dirty="0">
                <a:latin typeface="Calibri" panose="020F0502020204030204" pitchFamily="34" charset="0"/>
              </a:rPr>
              <a:t> would be a customer table</a:t>
            </a:r>
          </a:p>
          <a:p>
            <a:pPr lvl="2"/>
            <a:r>
              <a:rPr lang="en-GB" sz="2000" dirty="0" err="1">
                <a:latin typeface="Calibri" panose="020F0502020204030204" pitchFamily="34" charset="0"/>
              </a:rPr>
              <a:t>Qry_todaysbookings</a:t>
            </a:r>
            <a:r>
              <a:rPr lang="en-GB" sz="2000" dirty="0">
                <a:latin typeface="Calibri" panose="020F0502020204030204" pitchFamily="34" charset="0"/>
              </a:rPr>
              <a:t> would be a query to illustrate all of today's bookings</a:t>
            </a:r>
          </a:p>
          <a:p>
            <a:pPr algn="ctr">
              <a:buNone/>
            </a:pPr>
            <a:endParaRPr lang="en-GB" sz="2000" dirty="0">
              <a:latin typeface="Calibri" panose="020F0502020204030204" pitchFamily="34" charset="0"/>
            </a:endParaRPr>
          </a:p>
          <a:p>
            <a:pPr algn="ctr">
              <a:buNone/>
            </a:pPr>
            <a:r>
              <a:rPr lang="en-GB" sz="2000" b="1" dirty="0">
                <a:latin typeface="Calibri" panose="020F0502020204030204" pitchFamily="34" charset="0"/>
              </a:rPr>
              <a:t>(You must use this throughout your database</a:t>
            </a:r>
            <a:r>
              <a:rPr lang="en-GB" sz="2000" b="1" dirty="0" smtClean="0">
                <a:latin typeface="Calibri" panose="020F0502020204030204" pitchFamily="34" charset="0"/>
              </a:rPr>
              <a:t>)</a:t>
            </a:r>
          </a:p>
          <a:p>
            <a:pPr algn="ctr">
              <a:buNone/>
            </a:pPr>
            <a:endParaRPr lang="en-GB" sz="2000" b="1" dirty="0">
              <a:latin typeface="Calibri" panose="020F0502020204030204" pitchFamily="34" charset="0"/>
            </a:endParaRPr>
          </a:p>
          <a:p>
            <a:pPr marL="0" lvl="1" algn="ctr"/>
            <a:r>
              <a:rPr lang="en-GB" b="1" i="1" dirty="0">
                <a:latin typeface="Calibri" panose="020F0502020204030204" pitchFamily="34" charset="0"/>
              </a:rPr>
              <a:t>Task </a:t>
            </a:r>
            <a:r>
              <a:rPr lang="en-GB" b="1" i="1" dirty="0" smtClean="0">
                <a:latin typeface="Calibri" panose="020F0502020204030204" pitchFamily="34" charset="0"/>
              </a:rPr>
              <a:t>3 </a:t>
            </a:r>
            <a:r>
              <a:rPr lang="en-GB" b="1" i="1" dirty="0">
                <a:latin typeface="Calibri" panose="020F0502020204030204" pitchFamily="34" charset="0"/>
              </a:rPr>
              <a:t>(</a:t>
            </a:r>
            <a:r>
              <a:rPr lang="en-GB" b="1" i="1" dirty="0" smtClean="0">
                <a:latin typeface="Calibri" panose="020F0502020204030204" pitchFamily="34" charset="0"/>
              </a:rPr>
              <a:t>P1.3)</a:t>
            </a:r>
            <a:r>
              <a:rPr lang="en-GB" dirty="0" smtClean="0">
                <a:latin typeface="Calibri" panose="020F0502020204030204" pitchFamily="34" charset="0"/>
              </a:rPr>
              <a:t> </a:t>
            </a:r>
            <a:r>
              <a:rPr lang="en-GB" dirty="0">
                <a:latin typeface="Calibri" panose="020F0502020204030204" pitchFamily="34" charset="0"/>
              </a:rPr>
              <a:t>– </a:t>
            </a:r>
            <a:r>
              <a:rPr lang="en-GB" dirty="0" smtClean="0">
                <a:latin typeface="Calibri" panose="020F0502020204030204" pitchFamily="34" charset="0"/>
              </a:rPr>
              <a:t>Why use naming conventions? Give examples.</a:t>
            </a:r>
            <a:endParaRPr lang="en-GB" dirty="0">
              <a:latin typeface="Calibri" panose="020F0502020204030204" pitchFamily="34" charset="0"/>
            </a:endParaRPr>
          </a:p>
          <a:p>
            <a:pPr algn="ctr">
              <a:buNone/>
            </a:pPr>
            <a:endParaRPr lang="en-GB" sz="2000" b="1" dirty="0">
              <a:latin typeface="Calibri" panose="020F0502020204030204" pitchFamily="34" charset="0"/>
            </a:endParaRPr>
          </a:p>
          <a:p>
            <a:pPr marL="3175" lvl="1" fontAlgn="auto">
              <a:spcBef>
                <a:spcPts val="0"/>
              </a:spcBef>
              <a:spcAft>
                <a:spcPts val="0"/>
              </a:spcAft>
              <a:buClr>
                <a:schemeClr val="accent1"/>
              </a:buClr>
              <a:buSzPct val="70000"/>
              <a:defRPr/>
            </a:pPr>
            <a:endParaRPr lang="en-GB" sz="2000" dirty="0" smtClean="0">
              <a:latin typeface="Calibri" pitchFamily="34" charset="0"/>
              <a:cs typeface="Calibri" pitchFamily="34" charset="0"/>
            </a:endParaRPr>
          </a:p>
        </p:txBody>
      </p:sp>
    </p:spTree>
    <p:extLst>
      <p:ext uri="{BB962C8B-B14F-4D97-AF65-F5344CB8AC3E}">
        <p14:creationId xmlns:p14="http://schemas.microsoft.com/office/powerpoint/2010/main" val="3015927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06176" y="1023502"/>
            <a:ext cx="8858312" cy="5357826"/>
          </a:xfrm>
        </p:spPr>
        <p:txBody>
          <a:bodyPr>
            <a:normAutofit fontScale="77500" lnSpcReduction="20000"/>
          </a:bodyPr>
          <a:lstStyle/>
          <a:p>
            <a:pPr marL="0" indent="0">
              <a:buNone/>
            </a:pPr>
            <a:r>
              <a:rPr lang="en-GB" sz="2600" b="1" dirty="0" smtClean="0"/>
              <a:t>Data Type</a:t>
            </a:r>
          </a:p>
          <a:p>
            <a:pPr marL="0" indent="0">
              <a:buNone/>
            </a:pPr>
            <a:r>
              <a:rPr lang="en-GB" sz="2600" dirty="0" smtClean="0"/>
              <a:t>A data type is a type of data. </a:t>
            </a:r>
          </a:p>
          <a:p>
            <a:pPr marL="0" indent="0">
              <a:buNone/>
            </a:pPr>
            <a:r>
              <a:rPr lang="en-GB" sz="2600" dirty="0" smtClean="0"/>
              <a:t>Of course, that is rather circular definition, and also not very helpful. Therefore, a better definition of a data type is a data storage format that can contain a specific type or range of values</a:t>
            </a:r>
          </a:p>
          <a:p>
            <a:pPr>
              <a:buNone/>
            </a:pPr>
            <a:endParaRPr lang="en-GB" sz="1000" dirty="0" smtClean="0"/>
          </a:p>
          <a:p>
            <a:pPr lvl="1">
              <a:lnSpc>
                <a:spcPct val="90000"/>
              </a:lnSpc>
            </a:pPr>
            <a:r>
              <a:rPr lang="en-GB" sz="2600" b="1" i="1" dirty="0" err="1" smtClean="0"/>
              <a:t>Autonumber</a:t>
            </a:r>
            <a:r>
              <a:rPr lang="en-GB" sz="2600" dirty="0" smtClean="0"/>
              <a:t> – the database generates a unique number for each record stored, so that it can be used as a primary key and reference only ONE record</a:t>
            </a:r>
          </a:p>
          <a:p>
            <a:pPr lvl="1">
              <a:lnSpc>
                <a:spcPct val="90000"/>
              </a:lnSpc>
            </a:pPr>
            <a:r>
              <a:rPr lang="en-GB" sz="2600" b="1" i="1" dirty="0" smtClean="0"/>
              <a:t>Text</a:t>
            </a:r>
            <a:r>
              <a:rPr lang="en-GB" sz="2600" dirty="0" smtClean="0"/>
              <a:t> – store alpha and numeric values</a:t>
            </a:r>
          </a:p>
          <a:p>
            <a:pPr lvl="1">
              <a:lnSpc>
                <a:spcPct val="90000"/>
              </a:lnSpc>
            </a:pPr>
            <a:r>
              <a:rPr lang="en-GB" sz="2600" b="1" i="1" dirty="0" smtClean="0"/>
              <a:t>Number </a:t>
            </a:r>
            <a:r>
              <a:rPr lang="en-GB" sz="2600" dirty="0" smtClean="0"/>
              <a:t>– store only numeric values with/without decimal places (use format option to determine whole numbers or decimal numbers)</a:t>
            </a:r>
          </a:p>
          <a:p>
            <a:pPr lvl="1">
              <a:lnSpc>
                <a:spcPct val="90000"/>
              </a:lnSpc>
            </a:pPr>
            <a:r>
              <a:rPr lang="en-GB" sz="2600" b="1" i="1" dirty="0" smtClean="0"/>
              <a:t>Date/Time</a:t>
            </a:r>
            <a:r>
              <a:rPr lang="en-GB" sz="2600" dirty="0" smtClean="0"/>
              <a:t> – store date and/or time values (use format option to determine range of information collected)</a:t>
            </a:r>
          </a:p>
          <a:p>
            <a:pPr lvl="1">
              <a:lnSpc>
                <a:spcPct val="90000"/>
              </a:lnSpc>
            </a:pPr>
            <a:r>
              <a:rPr lang="en-GB" sz="2600" b="1" i="1" dirty="0" smtClean="0"/>
              <a:t>Currency</a:t>
            </a:r>
            <a:r>
              <a:rPr lang="en-GB" sz="2600" dirty="0" smtClean="0"/>
              <a:t> - store only numeric values with decimal places (use format option to determine currency type)</a:t>
            </a:r>
          </a:p>
          <a:p>
            <a:pPr lvl="1">
              <a:lnSpc>
                <a:spcPct val="90000"/>
              </a:lnSpc>
            </a:pPr>
            <a:r>
              <a:rPr lang="en-GB" sz="2600" b="1" i="1" dirty="0" smtClean="0"/>
              <a:t>Boolean</a:t>
            </a:r>
            <a:r>
              <a:rPr lang="en-GB" sz="2600" dirty="0" smtClean="0"/>
              <a:t> – store an option of two values.</a:t>
            </a:r>
          </a:p>
          <a:p>
            <a:pPr lvl="1">
              <a:lnSpc>
                <a:spcPct val="90000"/>
              </a:lnSpc>
            </a:pPr>
            <a:endParaRPr lang="en-GB" sz="1500" dirty="0" smtClean="0"/>
          </a:p>
          <a:p>
            <a:pPr marL="393192" lvl="1" indent="0">
              <a:lnSpc>
                <a:spcPct val="90000"/>
              </a:lnSpc>
              <a:buNone/>
            </a:pPr>
            <a:r>
              <a:rPr lang="en-GB" sz="2600" b="1" i="1" dirty="0" smtClean="0"/>
              <a:t>Task 4 (P1.4)</a:t>
            </a:r>
            <a:r>
              <a:rPr lang="en-GB" sz="2600" dirty="0" smtClean="0"/>
              <a:t> – What are </a:t>
            </a:r>
            <a:r>
              <a:rPr lang="en-GB" sz="2600" dirty="0" err="1" smtClean="0"/>
              <a:t>datatypes</a:t>
            </a:r>
            <a:r>
              <a:rPr lang="en-GB" sz="2600" dirty="0" smtClean="0"/>
              <a:t>? Give examples.</a:t>
            </a:r>
          </a:p>
          <a:p>
            <a:pPr marL="393192" lvl="1" indent="0">
              <a:lnSpc>
                <a:spcPct val="90000"/>
              </a:lnSpc>
              <a:buNone/>
            </a:pPr>
            <a:r>
              <a:rPr lang="en-GB" sz="2000" dirty="0" smtClean="0"/>
              <a:t> </a:t>
            </a:r>
          </a:p>
        </p:txBody>
      </p:sp>
      <p:sp>
        <p:nvSpPr>
          <p:cNvPr id="11266" name="Rectangle 2"/>
          <p:cNvSpPr>
            <a:spLocks noGrp="1" noChangeArrowheads="1"/>
          </p:cNvSpPr>
          <p:nvPr>
            <p:ph type="title"/>
          </p:nvPr>
        </p:nvSpPr>
        <p:spPr>
          <a:xfrm>
            <a:off x="179512" y="332656"/>
            <a:ext cx="8686800" cy="743068"/>
          </a:xfrm>
        </p:spPr>
        <p:txBody>
          <a:bodyPr>
            <a:normAutofit/>
          </a:bodyPr>
          <a:lstStyle/>
          <a:p>
            <a:r>
              <a:rPr lang="en-GB" sz="4000" dirty="0"/>
              <a:t>4 - Data Types</a:t>
            </a:r>
            <a:endParaRPr lang="en-GB" sz="4000" b="1" dirty="0"/>
          </a:p>
        </p:txBody>
      </p:sp>
    </p:spTree>
    <p:extLst>
      <p:ext uri="{BB962C8B-B14F-4D97-AF65-F5344CB8AC3E}">
        <p14:creationId xmlns:p14="http://schemas.microsoft.com/office/powerpoint/2010/main" val="21652414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ookeWest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BrookeWeston</Template>
  <TotalTime>3466</TotalTime>
  <Words>5577</Words>
  <Application>Microsoft Office PowerPoint</Application>
  <PresentationFormat>On-screen Show (4:3)</PresentationFormat>
  <Paragraphs>648</Paragraphs>
  <Slides>46</Slides>
  <Notes>10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BrookeWeston</vt:lpstr>
      <vt:lpstr>Unit 23 - Database Design</vt:lpstr>
      <vt:lpstr>Unit 23 – Assessment Criteria</vt:lpstr>
      <vt:lpstr>Unit 23 - Database Design</vt:lpstr>
      <vt:lpstr> Areas to Cover</vt:lpstr>
      <vt:lpstr> 1 - What is a Database?</vt:lpstr>
      <vt:lpstr>1 - What is a Database?</vt:lpstr>
      <vt:lpstr> 2 - Database Objects</vt:lpstr>
      <vt:lpstr> 3 - Naming Conventions</vt:lpstr>
      <vt:lpstr>4 - Data Types</vt:lpstr>
      <vt:lpstr>4 – Primary &amp; Foreign Keys</vt:lpstr>
      <vt:lpstr> 6 - Relationships</vt:lpstr>
      <vt:lpstr> 6 - Field Properties</vt:lpstr>
      <vt:lpstr>Unit 23 - Database Design</vt:lpstr>
      <vt:lpstr> Unit 23 Scenario</vt:lpstr>
      <vt:lpstr> Assessment Scenario</vt:lpstr>
      <vt:lpstr>PowerPoint Presentation</vt:lpstr>
      <vt:lpstr>Scenario</vt:lpstr>
      <vt:lpstr>Scenario</vt:lpstr>
      <vt:lpstr>Assessment Criteria</vt:lpstr>
      <vt:lpstr>Areas to Cover</vt:lpstr>
      <vt:lpstr>1 - Purpose and Audience</vt:lpstr>
      <vt:lpstr>2 – Database Activities</vt:lpstr>
      <vt:lpstr> 3 - Normalisation</vt:lpstr>
      <vt:lpstr>4 - Data Dictionary</vt:lpstr>
      <vt:lpstr>4 - Data Dictionary</vt:lpstr>
      <vt:lpstr>4 - Data Dictionary</vt:lpstr>
      <vt:lpstr>4 - Data Dictionary</vt:lpstr>
      <vt:lpstr> 5 - Entity Relationship Diagram (ERD)</vt:lpstr>
      <vt:lpstr>6 - User Interface Designs</vt:lpstr>
      <vt:lpstr>7 – Designs for Forms</vt:lpstr>
      <vt:lpstr> 8 - Tables</vt:lpstr>
      <vt:lpstr> 9 - Relationships</vt:lpstr>
      <vt:lpstr> 10 – Input Data into the Tables</vt:lpstr>
      <vt:lpstr> 11 - Forms</vt:lpstr>
      <vt:lpstr> 12 – Advanced Forms</vt:lpstr>
      <vt:lpstr> 13 – Switchboard</vt:lpstr>
      <vt:lpstr>Unit 23 - Database Design</vt:lpstr>
      <vt:lpstr>Scenario</vt:lpstr>
      <vt:lpstr>Scenario</vt:lpstr>
      <vt:lpstr>Assessment Criteria</vt:lpstr>
      <vt:lpstr>Areas to Cover</vt:lpstr>
      <vt:lpstr> 1 - Queries</vt:lpstr>
      <vt:lpstr>2 - Reports</vt:lpstr>
      <vt:lpstr> 3 - Advanced Features (MACRO)</vt:lpstr>
      <vt:lpstr> 4 - Test Plan</vt:lpstr>
      <vt:lpstr> 5 - Evaluation of the Database</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Databases</dc:title>
  <dc:subject>ICT</dc:subject>
  <dc:creator>KPA</dc:creator>
  <cp:lastModifiedBy>Stephen Rafferty</cp:lastModifiedBy>
  <cp:revision>66</cp:revision>
  <cp:lastPrinted>2013-11-06T11:09:09Z</cp:lastPrinted>
  <dcterms:created xsi:type="dcterms:W3CDTF">2008-08-20T08:55:34Z</dcterms:created>
  <dcterms:modified xsi:type="dcterms:W3CDTF">2013-12-14T13:45:32Z</dcterms:modified>
  <cp:category>Unit 06</cp:category>
</cp:coreProperties>
</file>

<file path=docProps/custom.xml><?xml version="1.0" encoding="utf-8"?>
<Properties xmlns="http://schemas.openxmlformats.org/officeDocument/2006/custom-properties" xmlns:vt="http://schemas.openxmlformats.org/officeDocument/2006/docPropsVTypes">
  <property fmtid="{64440492-4C8B-11D1-8B70-080036B11A03}" pid="4">
    <vt:lpwstr>Brooke Weston Academy</vt:lpwstr>
  </property>
</Properties>
</file>